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  <a:srgbClr val="CC66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74" autoAdjust="0"/>
    <p:restoredTop sz="94660"/>
  </p:normalViewPr>
  <p:slideViewPr>
    <p:cSldViewPr>
      <p:cViewPr>
        <p:scale>
          <a:sx n="100" d="100"/>
          <a:sy n="100" d="100"/>
        </p:scale>
        <p:origin x="-492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2867C8-613F-4E77-89CD-F5AA211974C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15784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CE6F6-98D5-441C-A899-652D85FC7C4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8105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F7B16B-EC1A-4312-BCF0-E9CA2444F5E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59946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1B4DDB-044E-465E-B82D-F80E2F8C431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6726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DA865F-2EA2-4DB6-BEE8-A00FB8C53AB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10761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5E46C7-5314-4C82-85B9-99CF1BAB5E9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2038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D9255A-D995-42D9-ADA6-D79149DF73D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25777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A86B9C-33FC-481E-A704-0A48B47D5B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3400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73EAC-C112-466E-A9D9-4788DD7B9BF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72940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DA2BC5-5937-445A-ACA4-742B6C7333F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75823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6F5A8-43B9-4C8E-B19B-FA4899FE593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29805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10F078-AE6D-4DA3-9841-9101696AA40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 descr="30%"/>
          <p:cNvSpPr txBox="1">
            <a:spLocks noChangeArrowheads="1"/>
          </p:cNvSpPr>
          <p:nvPr/>
        </p:nvSpPr>
        <p:spPr bwMode="auto">
          <a:xfrm>
            <a:off x="4529138" y="2505075"/>
            <a:ext cx="1325562" cy="368300"/>
          </a:xfrm>
          <a:prstGeom prst="rect">
            <a:avLst/>
          </a:prstGeom>
          <a:noFill/>
          <a:ln>
            <a:noFill/>
          </a:ln>
        </p:spPr>
        <p:txBody>
          <a:bodyPr lIns="18000" tIns="10800" rIns="18000" bIns="10800"/>
          <a:lstStyle/>
          <a:p>
            <a:pPr algn="ctr">
              <a:lnSpc>
                <a:spcPct val="80000"/>
              </a:lnSpc>
            </a:pPr>
            <a:r>
              <a:rPr lang="ru-RU" altLang="ru-RU" sz="1500" dirty="0">
                <a:latin typeface="Times New Roman" pitchFamily="18" charset="0"/>
              </a:rPr>
              <a:t>Ситуация</a:t>
            </a:r>
          </a:p>
          <a:p>
            <a:pPr algn="ctr">
              <a:lnSpc>
                <a:spcPct val="80000"/>
              </a:lnSpc>
            </a:pPr>
            <a:r>
              <a:rPr lang="ru-RU" altLang="ru-RU" sz="1500" dirty="0" smtClean="0">
                <a:latin typeface="Times New Roman" pitchFamily="18" charset="0"/>
              </a:rPr>
              <a:t>настоящего</a:t>
            </a:r>
            <a:endParaRPr lang="ru-RU" altLang="ru-RU" sz="1500" dirty="0">
              <a:latin typeface="Times New Roman" pitchFamily="18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>
          <a:xfrm>
            <a:off x="323850" y="188913"/>
            <a:ext cx="8569325" cy="287759"/>
          </a:xfrm>
          <a:noFill/>
        </p:spPr>
        <p:txBody>
          <a:bodyPr lIns="0" rIns="0"/>
          <a:lstStyle/>
          <a:p>
            <a:pPr>
              <a:lnSpc>
                <a:spcPct val="80000"/>
              </a:lnSpc>
            </a:pPr>
            <a:r>
              <a:rPr lang="ru-RU" altLang="ru-RU" sz="1600" b="1" dirty="0" smtClean="0">
                <a:latin typeface="Times New Roman" pitchFamily="18" charset="0"/>
              </a:rPr>
              <a:t>С у щ н о с т ь   п с и х и к и</a:t>
            </a:r>
            <a:endParaRPr lang="ru-RU" altLang="ru-RU" sz="1600" dirty="0">
              <a:latin typeface="Times New Roman" pitchFamily="18" charset="0"/>
            </a:endParaRPr>
          </a:p>
        </p:txBody>
      </p:sp>
      <p:sp>
        <p:nvSpPr>
          <p:cNvPr id="3076" name="Oval 4"/>
          <p:cNvSpPr>
            <a:spLocks noChangeArrowheads="1"/>
          </p:cNvSpPr>
          <p:nvPr/>
        </p:nvSpPr>
        <p:spPr bwMode="auto">
          <a:xfrm>
            <a:off x="2335213" y="3332163"/>
            <a:ext cx="3038475" cy="3024187"/>
          </a:xfrm>
          <a:prstGeom prst="ellipse">
            <a:avLst/>
          </a:prstGeom>
          <a:solidFill>
            <a:srgbClr val="FFFF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77" name="Oval 5" descr="70%"/>
          <p:cNvSpPr>
            <a:spLocks noChangeArrowheads="1"/>
          </p:cNvSpPr>
          <p:nvPr/>
        </p:nvSpPr>
        <p:spPr bwMode="auto">
          <a:xfrm>
            <a:off x="2622550" y="4621213"/>
            <a:ext cx="2592388" cy="1014412"/>
          </a:xfrm>
          <a:prstGeom prst="ellipse">
            <a:avLst/>
          </a:prstGeom>
          <a:pattFill prst="pct70">
            <a:fgClr>
              <a:srgbClr val="FFCC99"/>
            </a:fgClr>
            <a:bgClr>
              <a:srgbClr val="FFFFFF"/>
            </a:bgClr>
          </a:patt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79" name="Text Box 7" descr="30%"/>
          <p:cNvSpPr txBox="1">
            <a:spLocks noChangeArrowheads="1"/>
          </p:cNvSpPr>
          <p:nvPr/>
        </p:nvSpPr>
        <p:spPr bwMode="auto">
          <a:xfrm>
            <a:off x="5446762" y="5303838"/>
            <a:ext cx="1606147" cy="431800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 bIns="10800"/>
          <a:lstStyle/>
          <a:p>
            <a:pPr algn="ctr">
              <a:lnSpc>
                <a:spcPct val="75000"/>
              </a:lnSpc>
            </a:pPr>
            <a:r>
              <a:rPr lang="ru-RU" altLang="ru-RU" sz="1500" dirty="0">
                <a:latin typeface="Times New Roman" pitchFamily="18" charset="0"/>
              </a:rPr>
              <a:t>Нервная система</a:t>
            </a:r>
            <a:endParaRPr lang="en-US" altLang="ru-RU" sz="1500" dirty="0">
              <a:latin typeface="Times New Roman" pitchFamily="18" charset="0"/>
            </a:endParaRPr>
          </a:p>
          <a:p>
            <a:pPr algn="ctr">
              <a:lnSpc>
                <a:spcPct val="75000"/>
              </a:lnSpc>
            </a:pPr>
            <a:r>
              <a:rPr lang="ru-RU" altLang="ru-RU" sz="1500" dirty="0">
                <a:latin typeface="Times New Roman" pitchFamily="18" charset="0"/>
              </a:rPr>
              <a:t>(мозг)</a:t>
            </a:r>
          </a:p>
        </p:txBody>
      </p:sp>
      <p:sp>
        <p:nvSpPr>
          <p:cNvPr id="3080" name="Freeform 8"/>
          <p:cNvSpPr>
            <a:spLocks/>
          </p:cNvSpPr>
          <p:nvPr/>
        </p:nvSpPr>
        <p:spPr bwMode="auto">
          <a:xfrm>
            <a:off x="4913892" y="5381395"/>
            <a:ext cx="2080081" cy="329257"/>
          </a:xfrm>
          <a:custGeom>
            <a:avLst/>
            <a:gdLst>
              <a:gd name="T0" fmla="*/ 1593 w 1593"/>
              <a:gd name="T1" fmla="*/ 270 h 270"/>
              <a:gd name="T2" fmla="*/ 489 w 1593"/>
              <a:gd name="T3" fmla="*/ 270 h 270"/>
              <a:gd name="T4" fmla="*/ 0 w 1593"/>
              <a:gd name="T5" fmla="*/ 0 h 270"/>
              <a:gd name="connsiteX0" fmla="*/ 11726 w 11726"/>
              <a:gd name="connsiteY0" fmla="*/ 10000 h 10000"/>
              <a:gd name="connsiteX1" fmla="*/ 3070 w 11726"/>
              <a:gd name="connsiteY1" fmla="*/ 10000 h 10000"/>
              <a:gd name="connsiteX2" fmla="*/ 0 w 11726"/>
              <a:gd name="connsiteY2" fmla="*/ 0 h 10000"/>
              <a:gd name="connsiteX0" fmla="*/ 12687 w 12687"/>
              <a:gd name="connsiteY0" fmla="*/ 8377 h 8377"/>
              <a:gd name="connsiteX1" fmla="*/ 4031 w 12687"/>
              <a:gd name="connsiteY1" fmla="*/ 8377 h 8377"/>
              <a:gd name="connsiteX2" fmla="*/ 0 w 12687"/>
              <a:gd name="connsiteY2" fmla="*/ 0 h 8377"/>
              <a:gd name="connsiteX0" fmla="*/ 9905 w 9905"/>
              <a:gd name="connsiteY0" fmla="*/ 9170 h 9170"/>
              <a:gd name="connsiteX1" fmla="*/ 3082 w 9905"/>
              <a:gd name="connsiteY1" fmla="*/ 9170 h 9170"/>
              <a:gd name="connsiteX2" fmla="*/ 0 w 9905"/>
              <a:gd name="connsiteY2" fmla="*/ 0 h 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905" h="9170">
                <a:moveTo>
                  <a:pt x="9905" y="9170"/>
                </a:moveTo>
                <a:lnTo>
                  <a:pt x="3082" y="9170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none" w="med" len="med"/>
            <a:tailEnd type="oval" w="sm" len="sm"/>
          </a:ln>
          <a:extLst/>
        </p:spPr>
        <p:txBody>
          <a:bodyPr/>
          <a:lstStyle/>
          <a:p>
            <a:endParaRPr lang="ru-RU"/>
          </a:p>
        </p:txBody>
      </p:sp>
      <p:sp>
        <p:nvSpPr>
          <p:cNvPr id="3082" name="Text Box 10" descr="30%"/>
          <p:cNvSpPr txBox="1">
            <a:spLocks noChangeArrowheads="1"/>
          </p:cNvSpPr>
          <p:nvPr/>
        </p:nvSpPr>
        <p:spPr bwMode="auto">
          <a:xfrm>
            <a:off x="1239837" y="5114925"/>
            <a:ext cx="1091573" cy="265113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>
              <a:lnSpc>
                <a:spcPct val="75000"/>
              </a:lnSpc>
            </a:pPr>
            <a:r>
              <a:rPr lang="ru-RU" alt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</a:t>
            </a:r>
          </a:p>
        </p:txBody>
      </p:sp>
      <p:sp>
        <p:nvSpPr>
          <p:cNvPr id="3083" name="Freeform 11"/>
          <p:cNvSpPr>
            <a:spLocks/>
          </p:cNvSpPr>
          <p:nvPr/>
        </p:nvSpPr>
        <p:spPr bwMode="auto">
          <a:xfrm>
            <a:off x="1337468" y="5345114"/>
            <a:ext cx="1281905" cy="165100"/>
          </a:xfrm>
          <a:custGeom>
            <a:avLst/>
            <a:gdLst>
              <a:gd name="T0" fmla="*/ 0 w 1087"/>
              <a:gd name="T1" fmla="*/ 0 h 111"/>
              <a:gd name="T2" fmla="*/ 832 w 1087"/>
              <a:gd name="T3" fmla="*/ 0 h 111"/>
              <a:gd name="T4" fmla="*/ 1087 w 1087"/>
              <a:gd name="T5" fmla="*/ 111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87" h="111">
                <a:moveTo>
                  <a:pt x="0" y="0"/>
                </a:moveTo>
                <a:lnTo>
                  <a:pt x="832" y="0"/>
                </a:lnTo>
                <a:lnTo>
                  <a:pt x="1087" y="111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none" w="med" len="med"/>
            <a:tailEnd type="oval" w="sm" len="sm"/>
          </a:ln>
          <a:extLst/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84" name="Oval 12"/>
          <p:cNvSpPr>
            <a:spLocks noChangeArrowheads="1"/>
          </p:cNvSpPr>
          <p:nvPr/>
        </p:nvSpPr>
        <p:spPr bwMode="auto">
          <a:xfrm>
            <a:off x="3036888" y="2001838"/>
            <a:ext cx="1679575" cy="833437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3640353" y="2249488"/>
            <a:ext cx="479424" cy="333375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/>
            <a:r>
              <a:rPr lang="ru-RU" altLang="ru-RU" sz="1600" i="1" dirty="0" err="1" smtClean="0">
                <a:latin typeface="Times New Roman" pitchFamily="18" charset="0"/>
              </a:rPr>
              <a:t>С</a:t>
            </a:r>
            <a:r>
              <a:rPr lang="ru-RU" altLang="ru-RU" sz="1600" i="1" baseline="-25000" dirty="0" err="1" smtClean="0">
                <a:latin typeface="Times New Roman" pitchFamily="18" charset="0"/>
              </a:rPr>
              <a:t>наст</a:t>
            </a:r>
            <a:endParaRPr lang="ru-RU" altLang="ru-RU" sz="1600" dirty="0">
              <a:latin typeface="Times New Roman" pitchFamily="18" charset="0"/>
            </a:endParaRPr>
          </a:p>
        </p:txBody>
      </p:sp>
      <p:grpSp>
        <p:nvGrpSpPr>
          <p:cNvPr id="3086" name="Group 14"/>
          <p:cNvGrpSpPr>
            <a:grpSpLocks/>
          </p:cNvGrpSpPr>
          <p:nvPr/>
        </p:nvGrpSpPr>
        <p:grpSpPr bwMode="auto">
          <a:xfrm>
            <a:off x="5972175" y="1995488"/>
            <a:ext cx="1677988" cy="831850"/>
            <a:chOff x="8361" y="2253"/>
            <a:chExt cx="1980" cy="900"/>
          </a:xfrm>
        </p:grpSpPr>
        <p:sp>
          <p:nvSpPr>
            <p:cNvPr id="3087" name="Oval 15"/>
            <p:cNvSpPr>
              <a:spLocks noChangeArrowheads="1"/>
            </p:cNvSpPr>
            <p:nvPr/>
          </p:nvSpPr>
          <p:spPr bwMode="auto">
            <a:xfrm>
              <a:off x="8361" y="2253"/>
              <a:ext cx="1980" cy="900"/>
            </a:xfrm>
            <a:prstGeom prst="ellipse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88" name="Text Box 16"/>
            <p:cNvSpPr txBox="1">
              <a:spLocks noChangeArrowheads="1"/>
            </p:cNvSpPr>
            <p:nvPr/>
          </p:nvSpPr>
          <p:spPr bwMode="auto">
            <a:xfrm>
              <a:off x="9096" y="2490"/>
              <a:ext cx="540" cy="360"/>
            </a:xfrm>
            <a:prstGeom prst="rect">
              <a:avLst/>
            </a:prstGeom>
            <a:solidFill>
              <a:srgbClr val="CC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/>
            <a:p>
              <a:pPr algn="ctr"/>
              <a:r>
                <a:rPr lang="ru-RU" altLang="ru-RU" sz="1600" i="1">
                  <a:latin typeface="Times New Roman" pitchFamily="18" charset="0"/>
                </a:rPr>
                <a:t>С</a:t>
              </a:r>
              <a:r>
                <a:rPr lang="ru-RU" altLang="ru-RU" sz="1600" i="1" baseline="-25000">
                  <a:latin typeface="Times New Roman" pitchFamily="18" charset="0"/>
                </a:rPr>
                <a:t>б</a:t>
              </a:r>
              <a:endParaRPr lang="ru-RU" altLang="ru-RU" sz="1600">
                <a:latin typeface="Times New Roman" pitchFamily="18" charset="0"/>
              </a:endParaRPr>
            </a:p>
          </p:txBody>
        </p:sp>
      </p:grpSp>
      <p:grpSp>
        <p:nvGrpSpPr>
          <p:cNvPr id="3090" name="Group 18"/>
          <p:cNvGrpSpPr>
            <a:grpSpLocks/>
          </p:cNvGrpSpPr>
          <p:nvPr/>
        </p:nvGrpSpPr>
        <p:grpSpPr bwMode="auto">
          <a:xfrm>
            <a:off x="4422775" y="4926013"/>
            <a:ext cx="685800" cy="357187"/>
            <a:chOff x="2759" y="2554"/>
            <a:chExt cx="432" cy="281"/>
          </a:xfrm>
          <a:pattFill prst="pct30">
            <a:fgClr>
              <a:srgbClr val="33CCFF"/>
            </a:fgClr>
            <a:bgClr>
              <a:schemeClr val="bg1"/>
            </a:bgClr>
          </a:pattFill>
        </p:grpSpPr>
        <p:sp>
          <p:nvSpPr>
            <p:cNvPr id="3091" name="Oval 19"/>
            <p:cNvSpPr>
              <a:spLocks noChangeArrowheads="1"/>
            </p:cNvSpPr>
            <p:nvPr/>
          </p:nvSpPr>
          <p:spPr bwMode="auto">
            <a:xfrm>
              <a:off x="2759" y="2554"/>
              <a:ext cx="432" cy="281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92" name="Text Box 20"/>
            <p:cNvSpPr txBox="1">
              <a:spLocks noChangeArrowheads="1"/>
            </p:cNvSpPr>
            <p:nvPr/>
          </p:nvSpPr>
          <p:spPr bwMode="auto">
            <a:xfrm>
              <a:off x="2855" y="2612"/>
              <a:ext cx="258" cy="18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/>
            <a:p>
              <a:pPr algn="ctr"/>
              <a:r>
                <a:rPr lang="ru-RU" altLang="ru-RU" sz="1400" i="1" dirty="0">
                  <a:latin typeface="Times New Roman" pitchFamily="18" charset="0"/>
                </a:rPr>
                <a:t>С</a:t>
              </a:r>
              <a:r>
                <a:rPr lang="en-US" altLang="ru-RU" sz="1400" i="1" dirty="0">
                  <a:latin typeface="Times New Roman" pitchFamily="18" charset="0"/>
                </a:rPr>
                <a:t>'</a:t>
              </a:r>
              <a:r>
                <a:rPr lang="ru-RU" altLang="ru-RU" sz="1400" i="1" baseline="-25000" dirty="0" err="1">
                  <a:latin typeface="Times New Roman" pitchFamily="18" charset="0"/>
                </a:rPr>
                <a:t>буд</a:t>
              </a:r>
              <a:endParaRPr lang="ru-RU" altLang="ru-RU" sz="1400" dirty="0">
                <a:latin typeface="Times New Roman" pitchFamily="18" charset="0"/>
              </a:endParaRPr>
            </a:p>
          </p:txBody>
        </p:sp>
      </p:grpSp>
      <p:sp>
        <p:nvSpPr>
          <p:cNvPr id="3094" name="Text Box 22" descr="30%"/>
          <p:cNvSpPr txBox="1">
            <a:spLocks noChangeArrowheads="1"/>
          </p:cNvSpPr>
          <p:nvPr/>
        </p:nvSpPr>
        <p:spPr bwMode="auto">
          <a:xfrm>
            <a:off x="5414091" y="4340225"/>
            <a:ext cx="2081037" cy="487363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>
              <a:lnSpc>
                <a:spcPct val="85000"/>
              </a:lnSpc>
            </a:pPr>
            <a:r>
              <a:rPr lang="ru-RU" altLang="ru-RU" sz="1500" dirty="0">
                <a:latin typeface="Times New Roman" pitchFamily="18" charset="0"/>
              </a:rPr>
              <a:t>Знание о </a:t>
            </a:r>
            <a:r>
              <a:rPr lang="ru-RU" altLang="ru-RU" sz="1500" dirty="0" smtClean="0">
                <a:latin typeface="Times New Roman" pitchFamily="18" charset="0"/>
              </a:rPr>
              <a:t>ситуации </a:t>
            </a:r>
          </a:p>
          <a:p>
            <a:pPr algn="ctr">
              <a:lnSpc>
                <a:spcPct val="85000"/>
              </a:lnSpc>
            </a:pPr>
            <a:r>
              <a:rPr lang="ru-RU" altLang="ru-RU" sz="1500" dirty="0" smtClean="0">
                <a:latin typeface="Times New Roman" pitchFamily="18" charset="0"/>
              </a:rPr>
              <a:t>ближайшего будущего</a:t>
            </a:r>
            <a:endParaRPr lang="en-US" altLang="ru-RU" sz="1500" dirty="0">
              <a:latin typeface="Times New Roman" pitchFamily="18" charset="0"/>
            </a:endParaRPr>
          </a:p>
          <a:p>
            <a:endParaRPr lang="ru-RU" altLang="ru-RU" sz="1500" dirty="0">
              <a:latin typeface="Times New Roman" pitchFamily="18" charset="0"/>
            </a:endParaRPr>
          </a:p>
        </p:txBody>
      </p:sp>
      <p:sp>
        <p:nvSpPr>
          <p:cNvPr id="3095" name="Freeform 23"/>
          <p:cNvSpPr>
            <a:spLocks/>
          </p:cNvSpPr>
          <p:nvPr/>
        </p:nvSpPr>
        <p:spPr bwMode="auto">
          <a:xfrm>
            <a:off x="4999040" y="4762500"/>
            <a:ext cx="2411007" cy="304800"/>
          </a:xfrm>
          <a:custGeom>
            <a:avLst/>
            <a:gdLst>
              <a:gd name="T0" fmla="*/ 1957 w 1957"/>
              <a:gd name="T1" fmla="*/ 0 h 192"/>
              <a:gd name="T2" fmla="*/ 303 w 1957"/>
              <a:gd name="T3" fmla="*/ 0 h 192"/>
              <a:gd name="T4" fmla="*/ 0 w 1957"/>
              <a:gd name="T5" fmla="*/ 192 h 192"/>
              <a:gd name="connsiteX0" fmla="*/ 8519 w 8519"/>
              <a:gd name="connsiteY0" fmla="*/ 0 h 10000"/>
              <a:gd name="connsiteX1" fmla="*/ 1548 w 8519"/>
              <a:gd name="connsiteY1" fmla="*/ 0 h 10000"/>
              <a:gd name="connsiteX2" fmla="*/ 0 w 8519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19" h="10000">
                <a:moveTo>
                  <a:pt x="8519" y="0"/>
                </a:moveTo>
                <a:lnTo>
                  <a:pt x="1548" y="0"/>
                </a:lnTo>
                <a:lnTo>
                  <a:pt x="0" y="1000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none" w="med" len="med"/>
            <a:tailEnd type="oval" w="sm" len="sm"/>
          </a:ln>
          <a:extLst/>
        </p:spPr>
        <p:txBody>
          <a:bodyPr/>
          <a:lstStyle/>
          <a:p>
            <a:endParaRPr lang="ru-RU"/>
          </a:p>
        </p:txBody>
      </p:sp>
      <p:sp>
        <p:nvSpPr>
          <p:cNvPr id="3096" name="Oval 24" descr="60%"/>
          <p:cNvSpPr>
            <a:spLocks noChangeArrowheads="1"/>
          </p:cNvSpPr>
          <p:nvPr/>
        </p:nvSpPr>
        <p:spPr bwMode="auto">
          <a:xfrm>
            <a:off x="2848104" y="3365500"/>
            <a:ext cx="2016125" cy="1052513"/>
          </a:xfrm>
          <a:prstGeom prst="ellipse">
            <a:avLst/>
          </a:prstGeom>
          <a:pattFill prst="pct60">
            <a:fgClr>
              <a:srgbClr val="FFCC99"/>
            </a:fgClr>
            <a:bgClr>
              <a:srgbClr val="FFFFFF"/>
            </a:bgClr>
          </a:patt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3097" name="Group 25"/>
          <p:cNvGrpSpPr>
            <a:grpSpLocks/>
          </p:cNvGrpSpPr>
          <p:nvPr/>
        </p:nvGrpSpPr>
        <p:grpSpPr bwMode="auto">
          <a:xfrm>
            <a:off x="1179513" y="3451225"/>
            <a:ext cx="1939925" cy="428625"/>
            <a:chOff x="701" y="2054"/>
            <a:chExt cx="1222" cy="270"/>
          </a:xfrm>
          <a:noFill/>
        </p:grpSpPr>
        <p:sp>
          <p:nvSpPr>
            <p:cNvPr id="3098" name="Text Box 26" descr="30%"/>
            <p:cNvSpPr txBox="1">
              <a:spLocks noChangeArrowheads="1"/>
            </p:cNvSpPr>
            <p:nvPr/>
          </p:nvSpPr>
          <p:spPr bwMode="auto">
            <a:xfrm>
              <a:off x="701" y="2054"/>
              <a:ext cx="864" cy="27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/>
            <a:p>
              <a:pPr algn="ctr">
                <a:lnSpc>
                  <a:spcPct val="75000"/>
                </a:lnSpc>
              </a:pPr>
              <a:r>
                <a:rPr lang="ru-RU" altLang="ru-RU" sz="1500" dirty="0">
                  <a:latin typeface="Times New Roman" pitchFamily="18" charset="0"/>
                  <a:cs typeface="Times New Roman" panose="02020603050405020304" pitchFamily="18" charset="0"/>
                </a:rPr>
                <a:t>Рецепторная</a:t>
              </a:r>
            </a:p>
            <a:p>
              <a:pPr algn="ctr">
                <a:lnSpc>
                  <a:spcPct val="75000"/>
                </a:lnSpc>
              </a:pPr>
              <a:r>
                <a:rPr lang="ru-RU" altLang="ru-RU" sz="1500" dirty="0">
                  <a:latin typeface="Times New Roman" pitchFamily="18" charset="0"/>
                  <a:cs typeface="Times New Roman" panose="02020603050405020304" pitchFamily="18" charset="0"/>
                </a:rPr>
                <a:t>система</a:t>
              </a:r>
            </a:p>
          </p:txBody>
        </p:sp>
        <p:sp>
          <p:nvSpPr>
            <p:cNvPr id="3099" name="Freeform 27"/>
            <p:cNvSpPr>
              <a:spLocks/>
            </p:cNvSpPr>
            <p:nvPr/>
          </p:nvSpPr>
          <p:spPr bwMode="auto">
            <a:xfrm>
              <a:off x="703" y="2202"/>
              <a:ext cx="1220" cy="94"/>
            </a:xfrm>
            <a:custGeom>
              <a:avLst/>
              <a:gdLst>
                <a:gd name="T0" fmla="*/ 0 w 1220"/>
                <a:gd name="T1" fmla="*/ 94 h 94"/>
                <a:gd name="T2" fmla="*/ 853 w 1220"/>
                <a:gd name="T3" fmla="*/ 94 h 94"/>
                <a:gd name="T4" fmla="*/ 1220 w 1220"/>
                <a:gd name="T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20" h="94">
                  <a:moveTo>
                    <a:pt x="0" y="94"/>
                  </a:moveTo>
                  <a:lnTo>
                    <a:pt x="853" y="94"/>
                  </a:lnTo>
                  <a:lnTo>
                    <a:pt x="1220" y="0"/>
                  </a:lnTo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 type="none" w="med" len="med"/>
              <a:tailEnd type="oval" w="sm" len="sm"/>
            </a:ln>
            <a:extLst/>
          </p:spPr>
          <p:txBody>
            <a:bodyPr/>
            <a:lstStyle/>
            <a:p>
              <a:endParaRPr lang="ru-RU" sz="15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100" name="Oval 28"/>
          <p:cNvSpPr>
            <a:spLocks noChangeArrowheads="1"/>
          </p:cNvSpPr>
          <p:nvPr/>
        </p:nvSpPr>
        <p:spPr bwMode="auto">
          <a:xfrm>
            <a:off x="3173413" y="5910263"/>
            <a:ext cx="1368425" cy="423862"/>
          </a:xfrm>
          <a:prstGeom prst="ellipse">
            <a:avLst/>
          </a:prstGeom>
          <a:pattFill prst="pct30">
            <a:fgClr>
              <a:srgbClr val="CC6600"/>
            </a:fgClr>
            <a:bgClr>
              <a:schemeClr val="bg1"/>
            </a:bgClr>
          </a:pattFill>
          <a:ln w="9525">
            <a:solidFill>
              <a:srgbClr val="000000"/>
            </a:solidFill>
            <a:round/>
            <a:headEnd/>
            <a:tailEnd/>
          </a:ln>
        </p:spPr>
        <p:txBody>
          <a:bodyPr tIns="0"/>
          <a:lstStyle/>
          <a:p>
            <a:pPr algn="ctr"/>
            <a:r>
              <a:rPr lang="ru-RU" altLang="ru-RU" sz="1500" i="1">
                <a:latin typeface="Times New Roman" pitchFamily="18" charset="0"/>
              </a:rPr>
              <a:t>Д</a:t>
            </a:r>
            <a:r>
              <a:rPr lang="ru-RU" altLang="ru-RU" sz="1600" i="1" baseline="-25000">
                <a:latin typeface="Times New Roman" pitchFamily="18" charset="0"/>
              </a:rPr>
              <a:t>с</a:t>
            </a:r>
          </a:p>
        </p:txBody>
      </p:sp>
      <p:sp>
        <p:nvSpPr>
          <p:cNvPr id="3102" name="Freeform 30"/>
          <p:cNvSpPr>
            <a:spLocks/>
          </p:cNvSpPr>
          <p:nvPr/>
        </p:nvSpPr>
        <p:spPr bwMode="auto">
          <a:xfrm>
            <a:off x="1083333" y="5910263"/>
            <a:ext cx="2292787" cy="208710"/>
          </a:xfrm>
          <a:custGeom>
            <a:avLst/>
            <a:gdLst>
              <a:gd name="T0" fmla="*/ 0 w 1461"/>
              <a:gd name="T1" fmla="*/ 0 h 17"/>
              <a:gd name="T2" fmla="*/ 1083 w 1461"/>
              <a:gd name="T3" fmla="*/ 0 h 17"/>
              <a:gd name="T4" fmla="*/ 1461 w 1461"/>
              <a:gd name="T5" fmla="*/ 17 h 17"/>
              <a:gd name="connsiteX0" fmla="*/ 0 w 11279"/>
              <a:gd name="connsiteY0" fmla="*/ 0 h 4924"/>
              <a:gd name="connsiteX1" fmla="*/ 7413 w 11279"/>
              <a:gd name="connsiteY1" fmla="*/ 0 h 4924"/>
              <a:gd name="connsiteX2" fmla="*/ 11279 w 11279"/>
              <a:gd name="connsiteY2" fmla="*/ 4924 h 4924"/>
              <a:gd name="connsiteX0" fmla="*/ 0 w 10000"/>
              <a:gd name="connsiteY0" fmla="*/ 0 h 10000"/>
              <a:gd name="connsiteX1" fmla="*/ 6572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0 h 10000"/>
              <a:gd name="connsiteX1" fmla="*/ 6572 w 10000"/>
              <a:gd name="connsiteY1" fmla="*/ 0 h 10000"/>
              <a:gd name="connsiteX2" fmla="*/ 10000 w 10000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6572" y="0"/>
                </a:lnTo>
                <a:cubicBezTo>
                  <a:pt x="8119" y="5480"/>
                  <a:pt x="8532" y="6238"/>
                  <a:pt x="10000" y="1000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 type="none" w="med" len="med"/>
            <a:tailEnd type="oval" w="sm" len="sm"/>
          </a:ln>
          <a:extLst/>
        </p:spPr>
        <p:txBody>
          <a:bodyPr/>
          <a:lstStyle/>
          <a:p>
            <a:endParaRPr lang="ru-RU"/>
          </a:p>
        </p:txBody>
      </p:sp>
      <p:sp>
        <p:nvSpPr>
          <p:cNvPr id="3103" name="Text Box 31" descr="30%"/>
          <p:cNvSpPr txBox="1">
            <a:spLocks noChangeArrowheads="1"/>
          </p:cNvSpPr>
          <p:nvPr/>
        </p:nvSpPr>
        <p:spPr bwMode="auto">
          <a:xfrm>
            <a:off x="1008063" y="5512915"/>
            <a:ext cx="1512887" cy="388938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>
              <a:lnSpc>
                <a:spcPct val="75000"/>
              </a:lnSpc>
            </a:pPr>
            <a:r>
              <a:rPr lang="ru-RU" altLang="ru-RU" sz="1500" dirty="0">
                <a:latin typeface="Times New Roman" pitchFamily="18" charset="0"/>
              </a:rPr>
              <a:t>Двигательная</a:t>
            </a:r>
            <a:endParaRPr lang="en-US" altLang="ru-RU" sz="1500" dirty="0">
              <a:latin typeface="Times New Roman" pitchFamily="18" charset="0"/>
            </a:endParaRPr>
          </a:p>
          <a:p>
            <a:pPr algn="ctr">
              <a:lnSpc>
                <a:spcPct val="75000"/>
              </a:lnSpc>
            </a:pPr>
            <a:r>
              <a:rPr lang="ru-RU" altLang="ru-RU" sz="1500" dirty="0">
                <a:latin typeface="Times New Roman" pitchFamily="18" charset="0"/>
              </a:rPr>
              <a:t>система</a:t>
            </a:r>
          </a:p>
        </p:txBody>
      </p:sp>
      <p:sp>
        <p:nvSpPr>
          <p:cNvPr id="3104" name="Text Box 32" descr="30%"/>
          <p:cNvSpPr txBox="1">
            <a:spLocks noChangeArrowheads="1"/>
          </p:cNvSpPr>
          <p:nvPr/>
        </p:nvSpPr>
        <p:spPr bwMode="auto">
          <a:xfrm>
            <a:off x="3852863" y="2932113"/>
            <a:ext cx="1793875" cy="381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ctr">
              <a:lnSpc>
                <a:spcPct val="75000"/>
              </a:lnSpc>
            </a:pPr>
            <a:r>
              <a:rPr lang="ru-RU" altLang="ru-RU" sz="1500" dirty="0" smtClean="0">
                <a:latin typeface="Times New Roman" pitchFamily="18" charset="0"/>
              </a:rPr>
              <a:t>Внешнее </a:t>
            </a:r>
          </a:p>
          <a:p>
            <a:pPr algn="ctr">
              <a:lnSpc>
                <a:spcPct val="75000"/>
              </a:lnSpc>
            </a:pPr>
            <a:r>
              <a:rPr lang="ru-RU" altLang="ru-RU" sz="1500" dirty="0" smtClean="0">
                <a:latin typeface="Times New Roman" pitchFamily="18" charset="0"/>
              </a:rPr>
              <a:t>воздействие</a:t>
            </a:r>
            <a:endParaRPr lang="ru-RU" altLang="ru-RU" sz="1500" dirty="0">
              <a:latin typeface="Times New Roman" pitchFamily="18" charset="0"/>
            </a:endParaRPr>
          </a:p>
        </p:txBody>
      </p:sp>
      <p:sp>
        <p:nvSpPr>
          <p:cNvPr id="3105" name="Freeform 33"/>
          <p:cNvSpPr>
            <a:spLocks/>
          </p:cNvSpPr>
          <p:nvPr/>
        </p:nvSpPr>
        <p:spPr bwMode="auto">
          <a:xfrm flipH="1">
            <a:off x="3879850" y="2595262"/>
            <a:ext cx="1588" cy="864000"/>
          </a:xfrm>
          <a:custGeom>
            <a:avLst/>
            <a:gdLst>
              <a:gd name="T0" fmla="*/ 2 w 2"/>
              <a:gd name="T1" fmla="*/ 0 h 337"/>
              <a:gd name="T2" fmla="*/ 0 w 2"/>
              <a:gd name="T3" fmla="*/ 337 h 33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" h="337">
                <a:moveTo>
                  <a:pt x="2" y="0"/>
                </a:moveTo>
                <a:lnTo>
                  <a:pt x="0" y="337"/>
                </a:lnTo>
              </a:path>
            </a:pathLst>
          </a:custGeom>
          <a:noFill/>
          <a:ln w="38100" cmpd="dbl">
            <a:solidFill>
              <a:srgbClr val="339966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09" name="Text Box 37"/>
          <p:cNvSpPr txBox="1">
            <a:spLocks noChangeArrowheads="1"/>
          </p:cNvSpPr>
          <p:nvPr/>
        </p:nvSpPr>
        <p:spPr bwMode="auto">
          <a:xfrm>
            <a:off x="3551238" y="5678488"/>
            <a:ext cx="314325" cy="190500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>
              <a:lnSpc>
                <a:spcPct val="80000"/>
              </a:lnSpc>
            </a:pPr>
            <a:r>
              <a:rPr lang="ru-RU" altLang="ru-RU" sz="1600" dirty="0">
                <a:latin typeface="Times New Roman" pitchFamily="18" charset="0"/>
              </a:rPr>
              <a:t>Δ</a:t>
            </a:r>
            <a:r>
              <a:rPr lang="en-US" altLang="ru-RU" sz="1600" i="1" dirty="0">
                <a:latin typeface="Times New Roman" pitchFamily="18" charset="0"/>
              </a:rPr>
              <a:t>t</a:t>
            </a:r>
            <a:endParaRPr lang="ru-RU" altLang="ru-RU" sz="1600" dirty="0">
              <a:latin typeface="Times New Roman" pitchFamily="18" charset="0"/>
            </a:endParaRPr>
          </a:p>
        </p:txBody>
      </p:sp>
      <p:sp>
        <p:nvSpPr>
          <p:cNvPr id="3110" name="Freeform 38"/>
          <p:cNvSpPr>
            <a:spLocks/>
          </p:cNvSpPr>
          <p:nvPr/>
        </p:nvSpPr>
        <p:spPr bwMode="auto">
          <a:xfrm>
            <a:off x="4314825" y="5286375"/>
            <a:ext cx="400050" cy="155575"/>
          </a:xfrm>
          <a:custGeom>
            <a:avLst/>
            <a:gdLst>
              <a:gd name="T0" fmla="*/ 252 w 252"/>
              <a:gd name="T1" fmla="*/ 0 h 98"/>
              <a:gd name="T2" fmla="*/ 216 w 252"/>
              <a:gd name="T3" fmla="*/ 78 h 98"/>
              <a:gd name="T4" fmla="*/ 116 w 252"/>
              <a:gd name="T5" fmla="*/ 98 h 98"/>
              <a:gd name="T6" fmla="*/ 0 w 252"/>
              <a:gd name="T7" fmla="*/ 5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2" h="98">
                <a:moveTo>
                  <a:pt x="252" y="0"/>
                </a:moveTo>
                <a:lnTo>
                  <a:pt x="216" y="78"/>
                </a:lnTo>
                <a:lnTo>
                  <a:pt x="116" y="98"/>
                </a:lnTo>
                <a:lnTo>
                  <a:pt x="0" y="5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3111" name="Group 39"/>
          <p:cNvGrpSpPr>
            <a:grpSpLocks/>
          </p:cNvGrpSpPr>
          <p:nvPr/>
        </p:nvGrpSpPr>
        <p:grpSpPr bwMode="auto">
          <a:xfrm>
            <a:off x="3536821" y="3461091"/>
            <a:ext cx="685800" cy="385762"/>
            <a:chOff x="1943" y="2217"/>
            <a:chExt cx="432" cy="243"/>
          </a:xfrm>
        </p:grpSpPr>
        <p:sp>
          <p:nvSpPr>
            <p:cNvPr id="3112" name="Oval 40"/>
            <p:cNvSpPr>
              <a:spLocks noChangeArrowheads="1"/>
            </p:cNvSpPr>
            <p:nvPr/>
          </p:nvSpPr>
          <p:spPr bwMode="auto">
            <a:xfrm>
              <a:off x="1943" y="2217"/>
              <a:ext cx="432" cy="243"/>
            </a:xfrm>
            <a:prstGeom prst="ellipse">
              <a:avLst/>
            </a:prstGeom>
            <a:pattFill prst="pct70">
              <a:fgClr>
                <a:srgbClr val="CCFFCC"/>
              </a:fgClr>
              <a:bgClr>
                <a:schemeClr val="bg1"/>
              </a:bgClr>
            </a:pattFill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13" name="Text Box 41"/>
            <p:cNvSpPr txBox="1">
              <a:spLocks noChangeArrowheads="1"/>
            </p:cNvSpPr>
            <p:nvPr/>
          </p:nvSpPr>
          <p:spPr bwMode="auto">
            <a:xfrm>
              <a:off x="1999" y="2263"/>
              <a:ext cx="316" cy="147"/>
            </a:xfrm>
            <a:prstGeom prst="rect">
              <a:avLst/>
            </a:prstGeom>
            <a:pattFill prst="pct60">
              <a:fgClr>
                <a:srgbClr val="CCFFCC"/>
              </a:fgClr>
              <a:bgClr>
                <a:schemeClr val="bg1"/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/>
            <a:p>
              <a:pPr algn="ctr"/>
              <a:r>
                <a:rPr lang="ru-RU" altLang="ru-RU" sz="1400" i="1" dirty="0">
                  <a:latin typeface="Times New Roman" pitchFamily="18" charset="0"/>
                </a:rPr>
                <a:t>С</a:t>
              </a:r>
              <a:r>
                <a:rPr lang="en-US" altLang="ru-RU" sz="1400" i="1" dirty="0">
                  <a:latin typeface="Times New Roman" pitchFamily="18" charset="0"/>
                </a:rPr>
                <a:t>'</a:t>
              </a:r>
              <a:r>
                <a:rPr lang="ru-RU" altLang="ru-RU" sz="1400" i="1" baseline="-25000" dirty="0">
                  <a:latin typeface="Times New Roman" pitchFamily="18" charset="0"/>
                </a:rPr>
                <a:t>наст</a:t>
              </a:r>
              <a:endParaRPr lang="ru-RU" altLang="ru-RU" sz="1400" dirty="0">
                <a:latin typeface="Times New Roman" pitchFamily="18" charset="0"/>
              </a:endParaRPr>
            </a:p>
          </p:txBody>
        </p:sp>
      </p:grpSp>
      <p:sp>
        <p:nvSpPr>
          <p:cNvPr id="3114" name="Freeform 42"/>
          <p:cNvSpPr>
            <a:spLocks/>
          </p:cNvSpPr>
          <p:nvPr/>
        </p:nvSpPr>
        <p:spPr bwMode="auto">
          <a:xfrm>
            <a:off x="3984469" y="3842397"/>
            <a:ext cx="675339" cy="1101443"/>
          </a:xfrm>
          <a:custGeom>
            <a:avLst/>
            <a:gdLst>
              <a:gd name="T0" fmla="*/ 0 w 458"/>
              <a:gd name="T1" fmla="*/ 0 h 836"/>
              <a:gd name="T2" fmla="*/ 272 w 458"/>
              <a:gd name="T3" fmla="*/ 74 h 836"/>
              <a:gd name="T4" fmla="*/ 452 w 458"/>
              <a:gd name="T5" fmla="*/ 236 h 836"/>
              <a:gd name="T6" fmla="*/ 458 w 458"/>
              <a:gd name="T7" fmla="*/ 530 h 836"/>
              <a:gd name="T8" fmla="*/ 386 w 458"/>
              <a:gd name="T9" fmla="*/ 836 h 836"/>
              <a:gd name="connsiteX0" fmla="*/ 0 w 10252"/>
              <a:gd name="connsiteY0" fmla="*/ 0 h 10020"/>
              <a:gd name="connsiteX1" fmla="*/ 6191 w 10252"/>
              <a:gd name="connsiteY1" fmla="*/ 905 h 10020"/>
              <a:gd name="connsiteX2" fmla="*/ 10121 w 10252"/>
              <a:gd name="connsiteY2" fmla="*/ 2843 h 10020"/>
              <a:gd name="connsiteX3" fmla="*/ 10252 w 10252"/>
              <a:gd name="connsiteY3" fmla="*/ 6360 h 10020"/>
              <a:gd name="connsiteX4" fmla="*/ 8680 w 10252"/>
              <a:gd name="connsiteY4" fmla="*/ 10020 h 10020"/>
              <a:gd name="connsiteX0" fmla="*/ 0 w 10190"/>
              <a:gd name="connsiteY0" fmla="*/ 0 h 10020"/>
              <a:gd name="connsiteX1" fmla="*/ 6191 w 10190"/>
              <a:gd name="connsiteY1" fmla="*/ 905 h 10020"/>
              <a:gd name="connsiteX2" fmla="*/ 10121 w 10190"/>
              <a:gd name="connsiteY2" fmla="*/ 2843 h 10020"/>
              <a:gd name="connsiteX3" fmla="*/ 8680 w 10190"/>
              <a:gd name="connsiteY3" fmla="*/ 10020 h 10020"/>
              <a:gd name="connsiteX0" fmla="*/ 0 w 8680"/>
              <a:gd name="connsiteY0" fmla="*/ 0 h 10020"/>
              <a:gd name="connsiteX1" fmla="*/ 6191 w 8680"/>
              <a:gd name="connsiteY1" fmla="*/ 905 h 10020"/>
              <a:gd name="connsiteX2" fmla="*/ 8680 w 8680"/>
              <a:gd name="connsiteY2" fmla="*/ 10020 h 10020"/>
              <a:gd name="connsiteX0" fmla="*/ 0 w 10000"/>
              <a:gd name="connsiteY0" fmla="*/ 0 h 10000"/>
              <a:gd name="connsiteX1" fmla="*/ 10000 w 10000"/>
              <a:gd name="connsiteY1" fmla="*/ 10000 h 10000"/>
              <a:gd name="connsiteX0" fmla="*/ 0 w 12047"/>
              <a:gd name="connsiteY0" fmla="*/ 0 h 8954"/>
              <a:gd name="connsiteX1" fmla="*/ 12047 w 12047"/>
              <a:gd name="connsiteY1" fmla="*/ 8954 h 8954"/>
              <a:gd name="connsiteX0" fmla="*/ 0 w 7647"/>
              <a:gd name="connsiteY0" fmla="*/ 0 h 10000"/>
              <a:gd name="connsiteX1" fmla="*/ 7647 w 7647"/>
              <a:gd name="connsiteY1" fmla="*/ 10000 h 10000"/>
              <a:gd name="connsiteX0" fmla="*/ 0 w 10000"/>
              <a:gd name="connsiteY0" fmla="*/ 0 h 10250"/>
              <a:gd name="connsiteX1" fmla="*/ 10000 w 10000"/>
              <a:gd name="connsiteY1" fmla="*/ 10250 h 10250"/>
              <a:gd name="connsiteX0" fmla="*/ 0 w 9515"/>
              <a:gd name="connsiteY0" fmla="*/ 0 h 9566"/>
              <a:gd name="connsiteX1" fmla="*/ 9515 w 9515"/>
              <a:gd name="connsiteY1" fmla="*/ 9566 h 9566"/>
              <a:gd name="connsiteX0" fmla="*/ 0 w 12208"/>
              <a:gd name="connsiteY0" fmla="*/ 0 h 9670"/>
              <a:gd name="connsiteX1" fmla="*/ 12208 w 12208"/>
              <a:gd name="connsiteY1" fmla="*/ 9670 h 9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08" h="9670">
                <a:moveTo>
                  <a:pt x="0" y="0"/>
                </a:moveTo>
                <a:lnTo>
                  <a:pt x="12208" y="967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25" name="Text Box 53" descr="30%"/>
          <p:cNvSpPr txBox="1">
            <a:spLocks noChangeArrowheads="1"/>
          </p:cNvSpPr>
          <p:nvPr/>
        </p:nvSpPr>
        <p:spPr bwMode="auto">
          <a:xfrm>
            <a:off x="426381" y="3067050"/>
            <a:ext cx="2601258" cy="215900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>
              <a:lnSpc>
                <a:spcPct val="85000"/>
              </a:lnSpc>
            </a:pPr>
            <a:r>
              <a:rPr lang="ru-RU" altLang="ru-RU" sz="1500" dirty="0">
                <a:latin typeface="Times New Roman" pitchFamily="18" charset="0"/>
              </a:rPr>
              <a:t>Знание о </a:t>
            </a:r>
            <a:r>
              <a:rPr lang="ru-RU" altLang="ru-RU" sz="1500" dirty="0" smtClean="0">
                <a:latin typeface="Times New Roman" pitchFamily="18" charset="0"/>
              </a:rPr>
              <a:t>ситуации настоящего</a:t>
            </a:r>
            <a:endParaRPr lang="ru-RU" altLang="ru-RU" sz="1500" dirty="0">
              <a:latin typeface="Times New Roman" pitchFamily="18" charset="0"/>
            </a:endParaRPr>
          </a:p>
        </p:txBody>
      </p:sp>
      <p:sp>
        <p:nvSpPr>
          <p:cNvPr id="3126" name="Freeform 54"/>
          <p:cNvSpPr>
            <a:spLocks/>
          </p:cNvSpPr>
          <p:nvPr/>
        </p:nvSpPr>
        <p:spPr bwMode="auto">
          <a:xfrm>
            <a:off x="390526" y="3305176"/>
            <a:ext cx="3226030" cy="307375"/>
          </a:xfrm>
          <a:custGeom>
            <a:avLst/>
            <a:gdLst>
              <a:gd name="T0" fmla="*/ 0 w 1810"/>
              <a:gd name="T1" fmla="*/ 0 h 166"/>
              <a:gd name="T2" fmla="*/ 1452 w 1810"/>
              <a:gd name="T3" fmla="*/ 0 h 166"/>
              <a:gd name="T4" fmla="*/ 1810 w 1810"/>
              <a:gd name="T5" fmla="*/ 166 h 166"/>
              <a:gd name="connsiteX0" fmla="*/ 0 w 10193"/>
              <a:gd name="connsiteY0" fmla="*/ 0 h 10951"/>
              <a:gd name="connsiteX1" fmla="*/ 8022 w 10193"/>
              <a:gd name="connsiteY1" fmla="*/ 0 h 10951"/>
              <a:gd name="connsiteX2" fmla="*/ 10193 w 10193"/>
              <a:gd name="connsiteY2" fmla="*/ 10951 h 10951"/>
              <a:gd name="connsiteX0" fmla="*/ 0 w 9942"/>
              <a:gd name="connsiteY0" fmla="*/ 0 h 11664"/>
              <a:gd name="connsiteX1" fmla="*/ 8022 w 9942"/>
              <a:gd name="connsiteY1" fmla="*/ 0 h 11664"/>
              <a:gd name="connsiteX2" fmla="*/ 9942 w 9942"/>
              <a:gd name="connsiteY2" fmla="*/ 11664 h 11664"/>
              <a:gd name="connsiteX0" fmla="*/ 0 w 10000"/>
              <a:gd name="connsiteY0" fmla="*/ 0 h 10000"/>
              <a:gd name="connsiteX1" fmla="*/ 8069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0 h 10000"/>
              <a:gd name="connsiteX1" fmla="*/ 8069 w 10000"/>
              <a:gd name="connsiteY1" fmla="*/ 0 h 10000"/>
              <a:gd name="connsiteX2" fmla="*/ 10000 w 10000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8069" y="0"/>
                </a:lnTo>
                <a:cubicBezTo>
                  <a:pt x="8722" y="3367"/>
                  <a:pt x="9347" y="6836"/>
                  <a:pt x="10000" y="1000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 type="none" w="med" len="med"/>
            <a:tailEnd type="oval" w="sm" len="sm"/>
          </a:ln>
          <a:extLst/>
        </p:spPr>
        <p:txBody>
          <a:bodyPr/>
          <a:lstStyle/>
          <a:p>
            <a:endParaRPr lang="ru-RU"/>
          </a:p>
        </p:txBody>
      </p:sp>
      <p:grpSp>
        <p:nvGrpSpPr>
          <p:cNvPr id="3127" name="Group 55"/>
          <p:cNvGrpSpPr>
            <a:grpSpLocks/>
          </p:cNvGrpSpPr>
          <p:nvPr/>
        </p:nvGrpSpPr>
        <p:grpSpPr bwMode="auto">
          <a:xfrm>
            <a:off x="3395663" y="5119688"/>
            <a:ext cx="922337" cy="431800"/>
            <a:chOff x="2154" y="3249"/>
            <a:chExt cx="582" cy="330"/>
          </a:xfrm>
          <a:pattFill prst="pct25">
            <a:fgClr>
              <a:srgbClr val="C00000"/>
            </a:fgClr>
            <a:bgClr>
              <a:schemeClr val="bg1"/>
            </a:bgClr>
          </a:pattFill>
        </p:grpSpPr>
        <p:sp>
          <p:nvSpPr>
            <p:cNvPr id="3128" name="Oval 56"/>
            <p:cNvSpPr>
              <a:spLocks noChangeArrowheads="1"/>
            </p:cNvSpPr>
            <p:nvPr/>
          </p:nvSpPr>
          <p:spPr bwMode="auto">
            <a:xfrm>
              <a:off x="2154" y="3249"/>
              <a:ext cx="582" cy="33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29" name="Text Box 57"/>
            <p:cNvSpPr txBox="1">
              <a:spLocks noChangeArrowheads="1"/>
            </p:cNvSpPr>
            <p:nvPr/>
          </p:nvSpPr>
          <p:spPr bwMode="auto">
            <a:xfrm>
              <a:off x="2220" y="3324"/>
              <a:ext cx="448" cy="15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/>
              <a:r>
                <a:rPr lang="en-US" altLang="ru-RU" sz="1400" i="1" dirty="0">
                  <a:latin typeface="Times New Roman" pitchFamily="18" charset="0"/>
                </a:rPr>
                <a:t>R </a:t>
              </a:r>
              <a:r>
                <a:rPr lang="en-US" altLang="ru-RU" sz="1400" i="1" baseline="30000" dirty="0" smtClean="0">
                  <a:latin typeface="Times New Roman" pitchFamily="18" charset="0"/>
                </a:rPr>
                <a:t>'</a:t>
              </a:r>
              <a:r>
                <a:rPr lang="en-US" altLang="ru-RU" sz="1400" dirty="0" smtClean="0">
                  <a:latin typeface="Times New Roman" pitchFamily="18" charset="0"/>
                </a:rPr>
                <a:t>(</a:t>
              </a:r>
              <a:r>
                <a:rPr lang="ru-RU" altLang="ru-RU" sz="1400" i="1" dirty="0">
                  <a:latin typeface="Times New Roman" pitchFamily="18" charset="0"/>
                </a:rPr>
                <a:t>С</a:t>
              </a:r>
              <a:r>
                <a:rPr lang="en-US" altLang="ru-RU" sz="1400" i="1" dirty="0">
                  <a:latin typeface="Times New Roman" pitchFamily="18" charset="0"/>
                </a:rPr>
                <a:t>'</a:t>
              </a:r>
              <a:r>
                <a:rPr lang="ru-RU" altLang="ru-RU" sz="1400" i="1" baseline="-25000" dirty="0" err="1">
                  <a:latin typeface="Times New Roman" pitchFamily="18" charset="0"/>
                </a:rPr>
                <a:t>буд</a:t>
              </a:r>
              <a:r>
                <a:rPr lang="en-US" altLang="ru-RU" sz="1400" i="1" dirty="0">
                  <a:latin typeface="Times New Roman" pitchFamily="18" charset="0"/>
                </a:rPr>
                <a:t> </a:t>
              </a:r>
              <a:r>
                <a:rPr lang="en-US" altLang="ru-RU" sz="1400" dirty="0" smtClean="0">
                  <a:latin typeface="Times New Roman" pitchFamily="18" charset="0"/>
                </a:rPr>
                <a:t>)</a:t>
              </a:r>
              <a:endParaRPr lang="ru-RU" altLang="ru-RU" sz="1400" dirty="0">
                <a:latin typeface="Times New Roman" pitchFamily="18" charset="0"/>
              </a:endParaRPr>
            </a:p>
          </p:txBody>
        </p:sp>
      </p:grpSp>
      <p:sp>
        <p:nvSpPr>
          <p:cNvPr id="3130" name="Freeform 58"/>
          <p:cNvSpPr>
            <a:spLocks/>
          </p:cNvSpPr>
          <p:nvPr/>
        </p:nvSpPr>
        <p:spPr bwMode="auto">
          <a:xfrm>
            <a:off x="3291393" y="4854104"/>
            <a:ext cx="1207582" cy="174625"/>
          </a:xfrm>
          <a:custGeom>
            <a:avLst/>
            <a:gdLst>
              <a:gd name="T0" fmla="*/ 0 w 812"/>
              <a:gd name="T1" fmla="*/ 110 h 110"/>
              <a:gd name="T2" fmla="*/ 200 w 812"/>
              <a:gd name="T3" fmla="*/ 0 h 110"/>
              <a:gd name="T4" fmla="*/ 672 w 812"/>
              <a:gd name="T5" fmla="*/ 0 h 110"/>
              <a:gd name="T6" fmla="*/ 812 w 812"/>
              <a:gd name="T7" fmla="*/ 84 h 110"/>
              <a:gd name="connsiteX0" fmla="*/ 0 w 9368"/>
              <a:gd name="connsiteY0" fmla="*/ 10000 h 10000"/>
              <a:gd name="connsiteX1" fmla="*/ 1831 w 9368"/>
              <a:gd name="connsiteY1" fmla="*/ 0 h 10000"/>
              <a:gd name="connsiteX2" fmla="*/ 7644 w 9368"/>
              <a:gd name="connsiteY2" fmla="*/ 0 h 10000"/>
              <a:gd name="connsiteX3" fmla="*/ 9368 w 9368"/>
              <a:gd name="connsiteY3" fmla="*/ 7636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68" h="10000">
                <a:moveTo>
                  <a:pt x="0" y="10000"/>
                </a:moveTo>
                <a:lnTo>
                  <a:pt x="1831" y="0"/>
                </a:lnTo>
                <a:lnTo>
                  <a:pt x="7644" y="0"/>
                </a:lnTo>
                <a:lnTo>
                  <a:pt x="9368" y="7636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31" name="Text Box 59"/>
          <p:cNvSpPr txBox="1">
            <a:spLocks noChangeArrowheads="1"/>
          </p:cNvSpPr>
          <p:nvPr/>
        </p:nvSpPr>
        <p:spPr bwMode="auto">
          <a:xfrm>
            <a:off x="5407025" y="4806950"/>
            <a:ext cx="2412000" cy="3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/>
          <a:lstStyle/>
          <a:p>
            <a:pPr algn="ctr"/>
            <a:r>
              <a:rPr lang="ru-RU" altLang="ru-RU" sz="1500" i="1" dirty="0">
                <a:latin typeface="Times New Roman" pitchFamily="18" charset="0"/>
              </a:rPr>
              <a:t>С</a:t>
            </a:r>
            <a:r>
              <a:rPr lang="en-US" altLang="ru-RU" sz="1500" i="1" dirty="0">
                <a:latin typeface="Times New Roman" pitchFamily="18" charset="0"/>
              </a:rPr>
              <a:t>'</a:t>
            </a:r>
            <a:r>
              <a:rPr lang="ru-RU" altLang="ru-RU" sz="1500" i="1" baseline="-25000" dirty="0" err="1">
                <a:latin typeface="Times New Roman" pitchFamily="18" charset="0"/>
              </a:rPr>
              <a:t>буд</a:t>
            </a:r>
            <a:r>
              <a:rPr lang="en-US" altLang="ru-RU" sz="1500" i="1" dirty="0">
                <a:latin typeface="Times New Roman" pitchFamily="18" charset="0"/>
              </a:rPr>
              <a:t> = </a:t>
            </a:r>
            <a:r>
              <a:rPr lang="ru-RU" altLang="ru-RU" sz="1500" i="1" dirty="0">
                <a:latin typeface="Times New Roman" pitchFamily="18" charset="0"/>
              </a:rPr>
              <a:t>С</a:t>
            </a:r>
            <a:r>
              <a:rPr lang="en-US" altLang="ru-RU" sz="1500" i="1" dirty="0">
                <a:latin typeface="Times New Roman" pitchFamily="18" charset="0"/>
              </a:rPr>
              <a:t>'</a:t>
            </a:r>
            <a:r>
              <a:rPr lang="ru-RU" altLang="ru-RU" sz="1500" i="1" baseline="-25000" dirty="0">
                <a:latin typeface="Times New Roman" pitchFamily="18" charset="0"/>
              </a:rPr>
              <a:t>наст</a:t>
            </a:r>
            <a:r>
              <a:rPr lang="en-US" altLang="ru-RU" sz="1500" i="1" dirty="0">
                <a:latin typeface="Times New Roman" pitchFamily="18" charset="0"/>
              </a:rPr>
              <a:t> + </a:t>
            </a:r>
            <a:r>
              <a:rPr lang="en-US" altLang="ru-RU" sz="1500" dirty="0">
                <a:latin typeface="Times New Roman" pitchFamily="18" charset="0"/>
              </a:rPr>
              <a:t>(</a:t>
            </a:r>
            <a:r>
              <a:rPr lang="ru-RU" altLang="ru-RU" sz="1500" i="1" dirty="0">
                <a:latin typeface="Times New Roman" pitchFamily="18" charset="0"/>
              </a:rPr>
              <a:t>С</a:t>
            </a:r>
            <a:r>
              <a:rPr lang="en-US" altLang="ru-RU" sz="1500" i="1" dirty="0">
                <a:latin typeface="Times New Roman" pitchFamily="18" charset="0"/>
              </a:rPr>
              <a:t>'</a:t>
            </a:r>
            <a:r>
              <a:rPr lang="ru-RU" altLang="ru-RU" sz="1500" i="1" baseline="-25000" dirty="0">
                <a:latin typeface="Times New Roman" pitchFamily="18" charset="0"/>
              </a:rPr>
              <a:t>наст</a:t>
            </a:r>
            <a:r>
              <a:rPr lang="en-US" altLang="ru-RU" sz="1500" i="1" dirty="0">
                <a:latin typeface="Times New Roman" pitchFamily="18" charset="0"/>
              </a:rPr>
              <a:t> – </a:t>
            </a:r>
            <a:r>
              <a:rPr lang="ru-RU" altLang="ru-RU" sz="1500" i="1" dirty="0">
                <a:latin typeface="Times New Roman" pitchFamily="18" charset="0"/>
              </a:rPr>
              <a:t>С</a:t>
            </a:r>
            <a:r>
              <a:rPr lang="en-US" altLang="ru-RU" sz="1500" i="1" dirty="0">
                <a:latin typeface="Times New Roman" pitchFamily="18" charset="0"/>
              </a:rPr>
              <a:t>'</a:t>
            </a:r>
            <a:r>
              <a:rPr lang="ru-RU" altLang="ru-RU" sz="1500" i="1" baseline="-25000" dirty="0" err="1">
                <a:latin typeface="Times New Roman" pitchFamily="18" charset="0"/>
              </a:rPr>
              <a:t>пр</a:t>
            </a:r>
            <a:r>
              <a:rPr lang="en-US" altLang="ru-RU" sz="1500" dirty="0">
                <a:latin typeface="Times New Roman" pitchFamily="18" charset="0"/>
              </a:rPr>
              <a:t>)</a:t>
            </a:r>
            <a:r>
              <a:rPr lang="en-US" altLang="ru-RU" sz="1500" b="1" i="1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endParaRPr lang="ru-RU" altLang="ru-RU" sz="1500" b="1" dirty="0">
              <a:solidFill>
                <a:schemeClr val="hlink"/>
              </a:solidFill>
              <a:latin typeface="Times New Roman" pitchFamily="18" charset="0"/>
            </a:endParaRPr>
          </a:p>
        </p:txBody>
      </p:sp>
      <p:sp>
        <p:nvSpPr>
          <p:cNvPr id="3133" name="Text Box 61" descr="30%"/>
          <p:cNvSpPr txBox="1">
            <a:spLocks noChangeArrowheads="1"/>
          </p:cNvSpPr>
          <p:nvPr/>
        </p:nvSpPr>
        <p:spPr bwMode="auto">
          <a:xfrm>
            <a:off x="4317530" y="1590976"/>
            <a:ext cx="1932306" cy="41592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>
              <a:lnSpc>
                <a:spcPct val="80000"/>
              </a:lnSpc>
            </a:pPr>
            <a:r>
              <a:rPr lang="ru-RU" altLang="ru-RU" sz="1500" dirty="0">
                <a:latin typeface="Times New Roman" pitchFamily="18" charset="0"/>
                <a:cs typeface="Times New Roman" panose="02020603050405020304" pitchFamily="18" charset="0"/>
              </a:rPr>
              <a:t>Объективная</a:t>
            </a:r>
          </a:p>
          <a:p>
            <a:pPr algn="ctr">
              <a:lnSpc>
                <a:spcPct val="80000"/>
              </a:lnSpc>
            </a:pPr>
            <a:r>
              <a:rPr lang="ru-RU" altLang="ru-RU" sz="1500" dirty="0">
                <a:latin typeface="Times New Roman" pitchFamily="18" charset="0"/>
                <a:cs typeface="Times New Roman" panose="02020603050405020304" pitchFamily="18" charset="0"/>
              </a:rPr>
              <a:t>действительность</a:t>
            </a:r>
          </a:p>
        </p:txBody>
      </p:sp>
      <p:sp>
        <p:nvSpPr>
          <p:cNvPr id="3134" name="Freeform 62"/>
          <p:cNvSpPr>
            <a:spLocks/>
          </p:cNvSpPr>
          <p:nvPr/>
        </p:nvSpPr>
        <p:spPr bwMode="auto">
          <a:xfrm>
            <a:off x="4280643" y="1995487"/>
            <a:ext cx="1757642" cy="181923"/>
          </a:xfrm>
          <a:custGeom>
            <a:avLst/>
            <a:gdLst>
              <a:gd name="T0" fmla="*/ 180 w 1014"/>
              <a:gd name="T1" fmla="*/ 228 h 228"/>
              <a:gd name="T2" fmla="*/ 0 w 1014"/>
              <a:gd name="T3" fmla="*/ 0 h 228"/>
              <a:gd name="T4" fmla="*/ 1014 w 1014"/>
              <a:gd name="T5" fmla="*/ 0 h 228"/>
              <a:gd name="connsiteX0" fmla="*/ 1775 w 7925"/>
              <a:gd name="connsiteY0" fmla="*/ 10000 h 10000"/>
              <a:gd name="connsiteX1" fmla="*/ 0 w 7925"/>
              <a:gd name="connsiteY1" fmla="*/ 0 h 10000"/>
              <a:gd name="connsiteX2" fmla="*/ 7925 w 7925"/>
              <a:gd name="connsiteY2" fmla="*/ 0 h 10000"/>
              <a:gd name="connsiteX0" fmla="*/ 826 w 10000"/>
              <a:gd name="connsiteY0" fmla="*/ 10000 h 10000"/>
              <a:gd name="connsiteX1" fmla="*/ 0 w 10000"/>
              <a:gd name="connsiteY1" fmla="*/ 0 h 10000"/>
              <a:gd name="connsiteX2" fmla="*/ 10000 w 10000"/>
              <a:gd name="connsiteY2" fmla="*/ 0 h 10000"/>
              <a:gd name="connsiteX0" fmla="*/ 29 w 11206"/>
              <a:gd name="connsiteY0" fmla="*/ 9636 h 9636"/>
              <a:gd name="connsiteX1" fmla="*/ 1206 w 11206"/>
              <a:gd name="connsiteY1" fmla="*/ 0 h 9636"/>
              <a:gd name="connsiteX2" fmla="*/ 11206 w 11206"/>
              <a:gd name="connsiteY2" fmla="*/ 0 h 9636"/>
              <a:gd name="connsiteX0" fmla="*/ 26 w 9186"/>
              <a:gd name="connsiteY0" fmla="*/ 10000 h 10000"/>
              <a:gd name="connsiteX1" fmla="*/ 1076 w 9186"/>
              <a:gd name="connsiteY1" fmla="*/ 0 h 10000"/>
              <a:gd name="connsiteX2" fmla="*/ 9186 w 9186"/>
              <a:gd name="connsiteY2" fmla="*/ 0 h 10000"/>
              <a:gd name="connsiteX0" fmla="*/ 0 w 9972"/>
              <a:gd name="connsiteY0" fmla="*/ 10000 h 10000"/>
              <a:gd name="connsiteX1" fmla="*/ 1143 w 9972"/>
              <a:gd name="connsiteY1" fmla="*/ 0 h 10000"/>
              <a:gd name="connsiteX2" fmla="*/ 9972 w 9972"/>
              <a:gd name="connsiteY2" fmla="*/ 0 h 10000"/>
              <a:gd name="connsiteX0" fmla="*/ 0 w 10000"/>
              <a:gd name="connsiteY0" fmla="*/ 10000 h 10000"/>
              <a:gd name="connsiteX1" fmla="*/ 1146 w 10000"/>
              <a:gd name="connsiteY1" fmla="*/ 0 h 10000"/>
              <a:gd name="connsiteX2" fmla="*/ 10000 w 10000"/>
              <a:gd name="connsiteY2" fmla="*/ 0 h 10000"/>
              <a:gd name="connsiteX0" fmla="*/ 0 w 10000"/>
              <a:gd name="connsiteY0" fmla="*/ 10000 h 10000"/>
              <a:gd name="connsiteX1" fmla="*/ 1146 w 10000"/>
              <a:gd name="connsiteY1" fmla="*/ 0 h 10000"/>
              <a:gd name="connsiteX2" fmla="*/ 10000 w 10000"/>
              <a:gd name="connsiteY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cubicBezTo>
                  <a:pt x="375" y="7200"/>
                  <a:pt x="791" y="3459"/>
                  <a:pt x="1146" y="0"/>
                </a:cubicBezTo>
                <a:lnTo>
                  <a:pt x="1000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oval" w="sm" len="sm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36" name="Text Box 64" descr="30%"/>
          <p:cNvSpPr txBox="1">
            <a:spLocks noChangeArrowheads="1"/>
          </p:cNvSpPr>
          <p:nvPr/>
        </p:nvSpPr>
        <p:spPr bwMode="auto">
          <a:xfrm>
            <a:off x="5251450" y="5897563"/>
            <a:ext cx="2009775" cy="601663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>
              <a:lnSpc>
                <a:spcPct val="80000"/>
              </a:lnSpc>
            </a:pPr>
            <a:r>
              <a:rPr lang="ru-RU" altLang="ru-RU" sz="1500" dirty="0">
                <a:latin typeface="Times New Roman" pitchFamily="18" charset="0"/>
              </a:rPr>
              <a:t>Знание о </a:t>
            </a:r>
            <a:r>
              <a:rPr lang="ru-RU" altLang="ru-RU" sz="1500" dirty="0" smtClean="0">
                <a:latin typeface="Times New Roman" pitchFamily="18" charset="0"/>
              </a:rPr>
              <a:t>поведении</a:t>
            </a:r>
            <a:endParaRPr lang="ru-RU" altLang="ru-RU" sz="1500" dirty="0">
              <a:latin typeface="Times New Roman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altLang="ru-RU" sz="1500" dirty="0" smtClean="0">
                <a:latin typeface="Times New Roman" pitchFamily="18" charset="0"/>
              </a:rPr>
              <a:t>в ситуации </a:t>
            </a:r>
          </a:p>
          <a:p>
            <a:pPr algn="ctr">
              <a:lnSpc>
                <a:spcPct val="80000"/>
              </a:lnSpc>
            </a:pPr>
            <a:r>
              <a:rPr lang="ru-RU" altLang="ru-RU" sz="1500" dirty="0" smtClean="0">
                <a:latin typeface="Times New Roman" pitchFamily="18" charset="0"/>
              </a:rPr>
              <a:t>ближайшего будущего</a:t>
            </a:r>
            <a:endParaRPr lang="en-US" altLang="ru-RU" sz="1500" dirty="0">
              <a:latin typeface="Times New Roman" pitchFamily="18" charset="0"/>
            </a:endParaRPr>
          </a:p>
          <a:p>
            <a:endParaRPr lang="ru-RU" altLang="ru-RU" sz="1500" dirty="0">
              <a:latin typeface="Times New Roman" pitchFamily="18" charset="0"/>
            </a:endParaRPr>
          </a:p>
        </p:txBody>
      </p:sp>
      <p:sp>
        <p:nvSpPr>
          <p:cNvPr id="3137" name="Freeform 65"/>
          <p:cNvSpPr>
            <a:spLocks/>
          </p:cNvSpPr>
          <p:nvPr/>
        </p:nvSpPr>
        <p:spPr bwMode="auto">
          <a:xfrm>
            <a:off x="4219719" y="5405836"/>
            <a:ext cx="3009756" cy="1096564"/>
          </a:xfrm>
          <a:custGeom>
            <a:avLst/>
            <a:gdLst>
              <a:gd name="T0" fmla="*/ 1924 w 1924"/>
              <a:gd name="T1" fmla="*/ 672 h 672"/>
              <a:gd name="T2" fmla="*/ 693 w 1924"/>
              <a:gd name="T3" fmla="*/ 670 h 672"/>
              <a:gd name="T4" fmla="*/ 0 w 1924"/>
              <a:gd name="T5" fmla="*/ 0 h 672"/>
              <a:gd name="connsiteX0" fmla="*/ 9854 w 9854"/>
              <a:gd name="connsiteY0" fmla="*/ 10279 h 10279"/>
              <a:gd name="connsiteX1" fmla="*/ 3456 w 9854"/>
              <a:gd name="connsiteY1" fmla="*/ 10249 h 10279"/>
              <a:gd name="connsiteX2" fmla="*/ 0 w 9854"/>
              <a:gd name="connsiteY2" fmla="*/ 0 h 10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854" h="10279">
                <a:moveTo>
                  <a:pt x="9854" y="10279"/>
                </a:moveTo>
                <a:lnTo>
                  <a:pt x="3456" y="10249"/>
                </a:lnTo>
                <a:cubicBezTo>
                  <a:pt x="2255" y="6926"/>
                  <a:pt x="1201" y="3323"/>
                  <a:pt x="0" y="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 type="none" w="med" len="med"/>
            <a:tailEnd type="oval" w="sm" len="sm"/>
          </a:ln>
          <a:extLst/>
        </p:spPr>
        <p:txBody>
          <a:bodyPr/>
          <a:lstStyle/>
          <a:p>
            <a:endParaRPr lang="ru-RU"/>
          </a:p>
        </p:txBody>
      </p:sp>
      <p:sp>
        <p:nvSpPr>
          <p:cNvPr id="3144" name="Text Box 72" descr="30%"/>
          <p:cNvSpPr txBox="1">
            <a:spLocks noChangeArrowheads="1"/>
          </p:cNvSpPr>
          <p:nvPr/>
        </p:nvSpPr>
        <p:spPr bwMode="auto">
          <a:xfrm>
            <a:off x="1963640" y="2451101"/>
            <a:ext cx="1174848" cy="587374"/>
          </a:xfrm>
          <a:prstGeom prst="rect">
            <a:avLst/>
          </a:prstGeom>
          <a:noFill/>
          <a:ln>
            <a:noFill/>
          </a:ln>
        </p:spPr>
        <p:txBody>
          <a:bodyPr lIns="18000" tIns="10800" rIns="18000" bIns="10800"/>
          <a:lstStyle/>
          <a:p>
            <a:pPr algn="ctr">
              <a:lnSpc>
                <a:spcPct val="80000"/>
              </a:lnSpc>
            </a:pPr>
            <a:r>
              <a:rPr lang="ru-RU" altLang="ru-RU" sz="1500" dirty="0" smtClean="0">
                <a:latin typeface="Times New Roman" pitchFamily="18" charset="0"/>
                <a:cs typeface="Times New Roman" panose="02020603050405020304" pitchFamily="18" charset="0"/>
              </a:rPr>
              <a:t>Ситуация </a:t>
            </a:r>
          </a:p>
          <a:p>
            <a:pPr algn="ctr">
              <a:lnSpc>
                <a:spcPct val="80000"/>
              </a:lnSpc>
            </a:pPr>
            <a:r>
              <a:rPr lang="ru-RU" altLang="ru-RU" sz="1500" dirty="0" smtClean="0">
                <a:latin typeface="Times New Roman" pitchFamily="18" charset="0"/>
                <a:cs typeface="Times New Roman" panose="02020603050405020304" pitchFamily="18" charset="0"/>
              </a:rPr>
              <a:t>недавнего </a:t>
            </a:r>
          </a:p>
          <a:p>
            <a:pPr algn="ctr">
              <a:lnSpc>
                <a:spcPct val="80000"/>
              </a:lnSpc>
            </a:pPr>
            <a:r>
              <a:rPr lang="ru-RU" altLang="ru-RU" sz="1500" dirty="0" smtClean="0">
                <a:latin typeface="Times New Roman" pitchFamily="18" charset="0"/>
                <a:cs typeface="Times New Roman" panose="02020603050405020304" pitchFamily="18" charset="0"/>
              </a:rPr>
              <a:t>прошлого</a:t>
            </a:r>
            <a:endParaRPr lang="ru-RU" altLang="ru-RU" sz="1500" dirty="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146" name="Text Box 74" descr="30%"/>
          <p:cNvSpPr txBox="1">
            <a:spLocks noChangeArrowheads="1"/>
          </p:cNvSpPr>
          <p:nvPr/>
        </p:nvSpPr>
        <p:spPr bwMode="auto">
          <a:xfrm>
            <a:off x="7504137" y="2473776"/>
            <a:ext cx="1224136" cy="609973"/>
          </a:xfrm>
          <a:prstGeom prst="rect">
            <a:avLst/>
          </a:prstGeom>
          <a:noFill/>
          <a:ln>
            <a:noFill/>
          </a:ln>
        </p:spPr>
        <p:txBody>
          <a:bodyPr lIns="18000" tIns="10800" rIns="18000" bIns="10800"/>
          <a:lstStyle/>
          <a:p>
            <a:pPr algn="ctr">
              <a:lnSpc>
                <a:spcPct val="80000"/>
              </a:lnSpc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Ситуация </a:t>
            </a:r>
          </a:p>
          <a:p>
            <a:pPr algn="ctr">
              <a:lnSpc>
                <a:spcPct val="80000"/>
              </a:lnSpc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ближайшего </a:t>
            </a:r>
          </a:p>
          <a:p>
            <a:pPr algn="ctr">
              <a:lnSpc>
                <a:spcPct val="80000"/>
              </a:lnSpc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будущего</a:t>
            </a:r>
            <a:endParaRPr lang="ru-RU" altLang="ru-RU" sz="1500" dirty="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147" name="Freeform 75"/>
          <p:cNvSpPr>
            <a:spLocks/>
          </p:cNvSpPr>
          <p:nvPr/>
        </p:nvSpPr>
        <p:spPr bwMode="auto">
          <a:xfrm>
            <a:off x="3186645" y="3839157"/>
            <a:ext cx="601438" cy="1113842"/>
          </a:xfrm>
          <a:custGeom>
            <a:avLst/>
            <a:gdLst>
              <a:gd name="T0" fmla="*/ 446 w 446"/>
              <a:gd name="T1" fmla="*/ 0 h 748"/>
              <a:gd name="T2" fmla="*/ 362 w 446"/>
              <a:gd name="T3" fmla="*/ 356 h 748"/>
              <a:gd name="T4" fmla="*/ 0 w 446"/>
              <a:gd name="T5" fmla="*/ 748 h 748"/>
              <a:gd name="connsiteX0" fmla="*/ 10000 w 10000"/>
              <a:gd name="connsiteY0" fmla="*/ 0 h 10066"/>
              <a:gd name="connsiteX1" fmla="*/ 8117 w 10000"/>
              <a:gd name="connsiteY1" fmla="*/ 4825 h 10066"/>
              <a:gd name="connsiteX2" fmla="*/ 0 w 10000"/>
              <a:gd name="connsiteY2" fmla="*/ 10066 h 10066"/>
              <a:gd name="connsiteX0" fmla="*/ 8849 w 8849"/>
              <a:gd name="connsiteY0" fmla="*/ 0 h 10066"/>
              <a:gd name="connsiteX1" fmla="*/ 6966 w 8849"/>
              <a:gd name="connsiteY1" fmla="*/ 4825 h 10066"/>
              <a:gd name="connsiteX2" fmla="*/ 0 w 8849"/>
              <a:gd name="connsiteY2" fmla="*/ 10066 h 10066"/>
              <a:gd name="connsiteX0" fmla="*/ 9550 w 9550"/>
              <a:gd name="connsiteY0" fmla="*/ 0 h 9266"/>
              <a:gd name="connsiteX1" fmla="*/ 7872 w 9550"/>
              <a:gd name="connsiteY1" fmla="*/ 4059 h 9266"/>
              <a:gd name="connsiteX2" fmla="*/ 0 w 9550"/>
              <a:gd name="connsiteY2" fmla="*/ 9266 h 9266"/>
              <a:gd name="connsiteX0" fmla="*/ 10000 w 10000"/>
              <a:gd name="connsiteY0" fmla="*/ 0 h 10000"/>
              <a:gd name="connsiteX1" fmla="*/ 0 w 10000"/>
              <a:gd name="connsiteY1" fmla="*/ 10000 h 10000"/>
              <a:gd name="connsiteX0" fmla="*/ 10994 w 10994"/>
              <a:gd name="connsiteY0" fmla="*/ 0 h 9915"/>
              <a:gd name="connsiteX1" fmla="*/ 0 w 10994"/>
              <a:gd name="connsiteY1" fmla="*/ 9915 h 9915"/>
              <a:gd name="connsiteX0" fmla="*/ 9143 w 9143"/>
              <a:gd name="connsiteY0" fmla="*/ 0 h 10143"/>
              <a:gd name="connsiteX1" fmla="*/ 0 w 9143"/>
              <a:gd name="connsiteY1" fmla="*/ 10143 h 1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143" h="10143">
                <a:moveTo>
                  <a:pt x="9143" y="0"/>
                </a:moveTo>
                <a:lnTo>
                  <a:pt x="0" y="10143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8" name="Text Box 76"/>
          <p:cNvSpPr txBox="1">
            <a:spLocks noChangeArrowheads="1"/>
          </p:cNvSpPr>
          <p:nvPr/>
        </p:nvSpPr>
        <p:spPr bwMode="auto">
          <a:xfrm>
            <a:off x="5508104" y="3611655"/>
            <a:ext cx="1893008" cy="361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>
              <a:lnSpc>
                <a:spcPct val="75000"/>
              </a:lnSpc>
            </a:pPr>
            <a:r>
              <a:rPr lang="ru-RU" altLang="ru-RU" sz="1500" dirty="0" smtClean="0">
                <a:latin typeface="Times New Roman" pitchFamily="18" charset="0"/>
              </a:rPr>
              <a:t>Поведение </a:t>
            </a:r>
          </a:p>
          <a:p>
            <a:pPr algn="ctr">
              <a:lnSpc>
                <a:spcPct val="75000"/>
              </a:lnSpc>
            </a:pPr>
            <a:r>
              <a:rPr lang="ru-RU" altLang="ru-RU" sz="1500" dirty="0" smtClean="0">
                <a:latin typeface="Times New Roman" pitchFamily="18" charset="0"/>
              </a:rPr>
              <a:t>на </a:t>
            </a:r>
            <a:r>
              <a:rPr lang="ru-RU" altLang="ru-RU" sz="1500" dirty="0">
                <a:latin typeface="Times New Roman" pitchFamily="18" charset="0"/>
              </a:rPr>
              <a:t>основе знаний </a:t>
            </a:r>
            <a:r>
              <a:rPr lang="ru-RU" altLang="ru-RU" sz="1500" i="1" dirty="0">
                <a:latin typeface="Times New Roman" pitchFamily="18" charset="0"/>
              </a:rPr>
              <a:t>С</a:t>
            </a:r>
            <a:r>
              <a:rPr lang="en-US" altLang="ru-RU" sz="1500" i="1" dirty="0">
                <a:latin typeface="Times New Roman" pitchFamily="18" charset="0"/>
              </a:rPr>
              <a:t>'</a:t>
            </a:r>
            <a:r>
              <a:rPr lang="ru-RU" altLang="ru-RU" sz="1500" i="1" baseline="-25000" dirty="0" err="1">
                <a:latin typeface="Times New Roman" pitchFamily="18" charset="0"/>
              </a:rPr>
              <a:t>буд</a:t>
            </a:r>
            <a:r>
              <a:rPr lang="en-US" altLang="ru-RU" sz="1500" i="1" dirty="0">
                <a:latin typeface="Times New Roman" pitchFamily="18" charset="0"/>
              </a:rPr>
              <a:t> </a:t>
            </a:r>
            <a:endParaRPr lang="ru-RU" altLang="ru-RU" sz="1500" baseline="30000" dirty="0">
              <a:latin typeface="Times New Roman" pitchFamily="18" charset="0"/>
            </a:endParaRPr>
          </a:p>
        </p:txBody>
      </p:sp>
      <p:sp>
        <p:nvSpPr>
          <p:cNvPr id="3149" name="Freeform 77"/>
          <p:cNvSpPr>
            <a:spLocks/>
          </p:cNvSpPr>
          <p:nvPr/>
        </p:nvSpPr>
        <p:spPr bwMode="auto">
          <a:xfrm>
            <a:off x="3876675" y="5543550"/>
            <a:ext cx="1588" cy="360363"/>
          </a:xfrm>
          <a:custGeom>
            <a:avLst/>
            <a:gdLst>
              <a:gd name="T0" fmla="*/ 0 w 1"/>
              <a:gd name="T1" fmla="*/ 0 h 220"/>
              <a:gd name="T2" fmla="*/ 0 w 1"/>
              <a:gd name="T3" fmla="*/ 220 h 220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220">
                <a:moveTo>
                  <a:pt x="0" y="0"/>
                </a:moveTo>
                <a:lnTo>
                  <a:pt x="0" y="220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1" name="Freeform 79"/>
          <p:cNvSpPr>
            <a:spLocks/>
          </p:cNvSpPr>
          <p:nvPr/>
        </p:nvSpPr>
        <p:spPr bwMode="auto">
          <a:xfrm>
            <a:off x="2509838" y="4108741"/>
            <a:ext cx="762000" cy="1901534"/>
          </a:xfrm>
          <a:custGeom>
            <a:avLst/>
            <a:gdLst>
              <a:gd name="T0" fmla="*/ 480 w 480"/>
              <a:gd name="T1" fmla="*/ 1180 h 1180"/>
              <a:gd name="T2" fmla="*/ 192 w 480"/>
              <a:gd name="T3" fmla="*/ 976 h 1180"/>
              <a:gd name="T4" fmla="*/ 0 w 480"/>
              <a:gd name="T5" fmla="*/ 700 h 1180"/>
              <a:gd name="T6" fmla="*/ 0 w 480"/>
              <a:gd name="T7" fmla="*/ 420 h 1180"/>
              <a:gd name="T8" fmla="*/ 300 w 480"/>
              <a:gd name="T9" fmla="*/ 0 h 1180"/>
              <a:gd name="connsiteX0" fmla="*/ 10000 w 10000"/>
              <a:gd name="connsiteY0" fmla="*/ 9950 h 9950"/>
              <a:gd name="connsiteX1" fmla="*/ 4000 w 10000"/>
              <a:gd name="connsiteY1" fmla="*/ 8221 h 9950"/>
              <a:gd name="connsiteX2" fmla="*/ 0 w 10000"/>
              <a:gd name="connsiteY2" fmla="*/ 5882 h 9950"/>
              <a:gd name="connsiteX3" fmla="*/ 0 w 10000"/>
              <a:gd name="connsiteY3" fmla="*/ 3509 h 9950"/>
              <a:gd name="connsiteX4" fmla="*/ 8181 w 10000"/>
              <a:gd name="connsiteY4" fmla="*/ 0 h 9950"/>
              <a:gd name="connsiteX0" fmla="*/ 10000 w 10000"/>
              <a:gd name="connsiteY0" fmla="*/ 10000 h 10000"/>
              <a:gd name="connsiteX1" fmla="*/ 4000 w 10000"/>
              <a:gd name="connsiteY1" fmla="*/ 8262 h 10000"/>
              <a:gd name="connsiteX2" fmla="*/ 0 w 10000"/>
              <a:gd name="connsiteY2" fmla="*/ 5912 h 10000"/>
              <a:gd name="connsiteX3" fmla="*/ 0 w 10000"/>
              <a:gd name="connsiteY3" fmla="*/ 3527 h 10000"/>
              <a:gd name="connsiteX4" fmla="*/ 8181 w 10000"/>
              <a:gd name="connsiteY4" fmla="*/ 0 h 10000"/>
              <a:gd name="connsiteX0" fmla="*/ 10000 w 10000"/>
              <a:gd name="connsiteY0" fmla="*/ 10000 h 10000"/>
              <a:gd name="connsiteX1" fmla="*/ 4000 w 10000"/>
              <a:gd name="connsiteY1" fmla="*/ 8262 h 10000"/>
              <a:gd name="connsiteX2" fmla="*/ 0 w 10000"/>
              <a:gd name="connsiteY2" fmla="*/ 5912 h 10000"/>
              <a:gd name="connsiteX3" fmla="*/ 0 w 10000"/>
              <a:gd name="connsiteY3" fmla="*/ 3527 h 10000"/>
              <a:gd name="connsiteX4" fmla="*/ 8181 w 10000"/>
              <a:gd name="connsiteY4" fmla="*/ 0 h 10000"/>
              <a:gd name="connsiteX0" fmla="*/ 10000 w 10000"/>
              <a:gd name="connsiteY0" fmla="*/ 10202 h 10202"/>
              <a:gd name="connsiteX1" fmla="*/ 4000 w 10000"/>
              <a:gd name="connsiteY1" fmla="*/ 8464 h 10202"/>
              <a:gd name="connsiteX2" fmla="*/ 0 w 10000"/>
              <a:gd name="connsiteY2" fmla="*/ 6114 h 10202"/>
              <a:gd name="connsiteX3" fmla="*/ 0 w 10000"/>
              <a:gd name="connsiteY3" fmla="*/ 3729 h 10202"/>
              <a:gd name="connsiteX4" fmla="*/ 8263 w 10000"/>
              <a:gd name="connsiteY4" fmla="*/ 0 h 10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2">
                <a:moveTo>
                  <a:pt x="10000" y="10202"/>
                </a:moveTo>
                <a:lnTo>
                  <a:pt x="4000" y="8464"/>
                </a:lnTo>
                <a:lnTo>
                  <a:pt x="0" y="6114"/>
                </a:lnTo>
                <a:lnTo>
                  <a:pt x="0" y="3729"/>
                </a:lnTo>
                <a:lnTo>
                  <a:pt x="8263" y="0"/>
                </a:lnTo>
              </a:path>
            </a:pathLst>
          </a:custGeom>
          <a:noFill/>
          <a:ln w="15875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3155" name="Group 83"/>
          <p:cNvGrpSpPr>
            <a:grpSpLocks/>
          </p:cNvGrpSpPr>
          <p:nvPr/>
        </p:nvGrpSpPr>
        <p:grpSpPr bwMode="auto">
          <a:xfrm>
            <a:off x="3046284" y="3785908"/>
            <a:ext cx="579437" cy="385762"/>
            <a:chOff x="1943" y="2217"/>
            <a:chExt cx="432" cy="243"/>
          </a:xfrm>
          <a:pattFill prst="pct30">
            <a:fgClr>
              <a:srgbClr val="CC6600"/>
            </a:fgClr>
            <a:bgClr>
              <a:schemeClr val="bg1"/>
            </a:bgClr>
          </a:pattFill>
        </p:grpSpPr>
        <p:sp>
          <p:nvSpPr>
            <p:cNvPr id="3156" name="Oval 84"/>
            <p:cNvSpPr>
              <a:spLocks noChangeArrowheads="1"/>
            </p:cNvSpPr>
            <p:nvPr/>
          </p:nvSpPr>
          <p:spPr bwMode="auto">
            <a:xfrm>
              <a:off x="1943" y="2217"/>
              <a:ext cx="432" cy="243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57" name="Text Box 85"/>
            <p:cNvSpPr txBox="1">
              <a:spLocks noChangeArrowheads="1"/>
            </p:cNvSpPr>
            <p:nvPr/>
          </p:nvSpPr>
          <p:spPr bwMode="auto">
            <a:xfrm>
              <a:off x="2073" y="2259"/>
              <a:ext cx="197" cy="14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lIns="18000" tIns="10800" rIns="18000" bIns="10800"/>
            <a:lstStyle/>
            <a:p>
              <a:pPr algn="ctr"/>
              <a:r>
                <a:rPr lang="ru-RU" altLang="ru-RU" sz="1400" i="1" dirty="0" err="1">
                  <a:latin typeface="Times New Roman" pitchFamily="18" charset="0"/>
                </a:rPr>
                <a:t>Д</a:t>
              </a:r>
              <a:r>
                <a:rPr lang="ru-RU" altLang="ru-RU" sz="1600" i="1" baseline="-25000" dirty="0" err="1">
                  <a:latin typeface="Times New Roman" pitchFamily="18" charset="0"/>
                </a:rPr>
                <a:t>с</a:t>
              </a:r>
              <a:r>
                <a:rPr lang="en-US" altLang="ru-RU" sz="1400" i="1" baseline="30000" dirty="0">
                  <a:latin typeface="Times New Roman" pitchFamily="18" charset="0"/>
                </a:rPr>
                <a:t>'</a:t>
              </a:r>
              <a:endParaRPr lang="ru-RU" altLang="ru-RU" sz="1400" dirty="0">
                <a:latin typeface="Times New Roman" pitchFamily="18" charset="0"/>
              </a:endParaRPr>
            </a:p>
          </p:txBody>
        </p:sp>
      </p:grpSp>
      <p:sp>
        <p:nvSpPr>
          <p:cNvPr id="3159" name="Text Box 87" descr="30%"/>
          <p:cNvSpPr txBox="1">
            <a:spLocks noChangeArrowheads="1"/>
          </p:cNvSpPr>
          <p:nvPr/>
        </p:nvSpPr>
        <p:spPr bwMode="auto">
          <a:xfrm>
            <a:off x="346075" y="3976688"/>
            <a:ext cx="1982788" cy="431800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>
              <a:lnSpc>
                <a:spcPct val="80000"/>
              </a:lnSpc>
            </a:pPr>
            <a:r>
              <a:rPr lang="ru-RU" altLang="ru-RU" sz="1500" dirty="0">
                <a:latin typeface="Times New Roman" pitchFamily="18" charset="0"/>
                <a:cs typeface="Times New Roman" panose="02020603050405020304" pitchFamily="18" charset="0"/>
              </a:rPr>
              <a:t>Знание о состоянии  двигательной системы</a:t>
            </a:r>
            <a:endParaRPr lang="en-US" altLang="ru-RU" sz="1500" dirty="0">
              <a:latin typeface="Times New Roman" pitchFamily="18" charset="0"/>
              <a:cs typeface="Times New Roman" panose="02020603050405020304" pitchFamily="18" charset="0"/>
            </a:endParaRPr>
          </a:p>
          <a:p>
            <a:endParaRPr lang="ru-RU" altLang="ru-RU" sz="1500" dirty="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160" name="Freeform 88"/>
          <p:cNvSpPr>
            <a:spLocks/>
          </p:cNvSpPr>
          <p:nvPr/>
        </p:nvSpPr>
        <p:spPr bwMode="auto">
          <a:xfrm>
            <a:off x="390526" y="3997934"/>
            <a:ext cx="2719420" cy="396267"/>
          </a:xfrm>
          <a:custGeom>
            <a:avLst/>
            <a:gdLst>
              <a:gd name="T0" fmla="*/ 0 w 1638"/>
              <a:gd name="T1" fmla="*/ 222 h 222"/>
              <a:gd name="T2" fmla="*/ 1236 w 1638"/>
              <a:gd name="T3" fmla="*/ 220 h 222"/>
              <a:gd name="T4" fmla="*/ 1638 w 1638"/>
              <a:gd name="T5" fmla="*/ 0 h 222"/>
              <a:gd name="connsiteX0" fmla="*/ 0 w 10458"/>
              <a:gd name="connsiteY0" fmla="*/ 11244 h 11244"/>
              <a:gd name="connsiteX1" fmla="*/ 7546 w 10458"/>
              <a:gd name="connsiteY1" fmla="*/ 11154 h 11244"/>
              <a:gd name="connsiteX2" fmla="*/ 10458 w 10458"/>
              <a:gd name="connsiteY2" fmla="*/ 0 h 11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458" h="11244">
                <a:moveTo>
                  <a:pt x="0" y="11244"/>
                </a:moveTo>
                <a:lnTo>
                  <a:pt x="7546" y="11154"/>
                </a:lnTo>
                <a:cubicBezTo>
                  <a:pt x="8364" y="7851"/>
                  <a:pt x="9640" y="3303"/>
                  <a:pt x="10458" y="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 type="none" w="med" len="med"/>
            <a:tailEnd type="oval" w="sm" len="sm"/>
          </a:ln>
          <a:extLst/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62" name="Freeform 90"/>
          <p:cNvSpPr>
            <a:spLocks/>
          </p:cNvSpPr>
          <p:nvPr/>
        </p:nvSpPr>
        <p:spPr bwMode="auto">
          <a:xfrm>
            <a:off x="3387725" y="4172626"/>
            <a:ext cx="342900" cy="958174"/>
          </a:xfrm>
          <a:custGeom>
            <a:avLst/>
            <a:gdLst>
              <a:gd name="T0" fmla="*/ 0 w 216"/>
              <a:gd name="T1" fmla="*/ 0 h 572"/>
              <a:gd name="T2" fmla="*/ 216 w 216"/>
              <a:gd name="T3" fmla="*/ 572 h 572"/>
              <a:gd name="connsiteX0" fmla="*/ 0 w 10000"/>
              <a:gd name="connsiteY0" fmla="*/ 0 h 10552"/>
              <a:gd name="connsiteX1" fmla="*/ 10000 w 10000"/>
              <a:gd name="connsiteY1" fmla="*/ 10552 h 10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000" h="10552">
                <a:moveTo>
                  <a:pt x="0" y="0"/>
                </a:moveTo>
                <a:cubicBezTo>
                  <a:pt x="3333" y="3333"/>
                  <a:pt x="6667" y="7219"/>
                  <a:pt x="10000" y="10552"/>
                </a:cubicBezTo>
              </a:path>
            </a:pathLst>
          </a:custGeom>
          <a:noFill/>
          <a:ln w="9525" cap="flat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3163" name="Group 91"/>
          <p:cNvGrpSpPr>
            <a:grpSpLocks/>
          </p:cNvGrpSpPr>
          <p:nvPr/>
        </p:nvGrpSpPr>
        <p:grpSpPr bwMode="auto">
          <a:xfrm>
            <a:off x="5970588" y="1997075"/>
            <a:ext cx="1677987" cy="831850"/>
            <a:chOff x="8361" y="2253"/>
            <a:chExt cx="1980" cy="900"/>
          </a:xfrm>
        </p:grpSpPr>
        <p:sp>
          <p:nvSpPr>
            <p:cNvPr id="3164" name="Oval 92"/>
            <p:cNvSpPr>
              <a:spLocks noChangeArrowheads="1"/>
            </p:cNvSpPr>
            <p:nvPr/>
          </p:nvSpPr>
          <p:spPr bwMode="auto">
            <a:xfrm>
              <a:off x="8361" y="2253"/>
              <a:ext cx="1980" cy="900"/>
            </a:xfrm>
            <a:prstGeom prst="ellipse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65" name="Text Box 93"/>
            <p:cNvSpPr txBox="1">
              <a:spLocks noChangeArrowheads="1"/>
            </p:cNvSpPr>
            <p:nvPr/>
          </p:nvSpPr>
          <p:spPr bwMode="auto">
            <a:xfrm>
              <a:off x="9096" y="2490"/>
              <a:ext cx="540" cy="360"/>
            </a:xfrm>
            <a:prstGeom prst="rect">
              <a:avLst/>
            </a:prstGeom>
            <a:solidFill>
              <a:srgbClr val="CC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/>
            <a:p>
              <a:pPr algn="ctr"/>
              <a:r>
                <a:rPr lang="ru-RU" altLang="ru-RU" sz="1600" i="1" dirty="0" err="1" smtClean="0">
                  <a:latin typeface="Times New Roman" pitchFamily="18" charset="0"/>
                </a:rPr>
                <a:t>С</a:t>
              </a:r>
              <a:r>
                <a:rPr lang="ru-RU" altLang="ru-RU" sz="1600" i="1" baseline="-25000" dirty="0" err="1" smtClean="0">
                  <a:latin typeface="Times New Roman" pitchFamily="18" charset="0"/>
                </a:rPr>
                <a:t>буд</a:t>
              </a:r>
              <a:endParaRPr lang="ru-RU" altLang="ru-RU" sz="1600" i="1" dirty="0">
                <a:latin typeface="Times New Roman" pitchFamily="18" charset="0"/>
              </a:endParaRPr>
            </a:p>
          </p:txBody>
        </p:sp>
      </p:grpSp>
      <p:sp>
        <p:nvSpPr>
          <p:cNvPr id="3168" name="Rectangle 9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169" name="Oval 97"/>
          <p:cNvSpPr>
            <a:spLocks noChangeArrowheads="1"/>
          </p:cNvSpPr>
          <p:nvPr/>
        </p:nvSpPr>
        <p:spPr bwMode="auto">
          <a:xfrm>
            <a:off x="3598862" y="2248698"/>
            <a:ext cx="555625" cy="341313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170" name="Freeform 98"/>
          <p:cNvSpPr>
            <a:spLocks/>
          </p:cNvSpPr>
          <p:nvPr/>
        </p:nvSpPr>
        <p:spPr bwMode="auto">
          <a:xfrm>
            <a:off x="3969785" y="2545613"/>
            <a:ext cx="1750064" cy="345243"/>
          </a:xfrm>
          <a:custGeom>
            <a:avLst/>
            <a:gdLst>
              <a:gd name="T0" fmla="*/ 1297 w 1297"/>
              <a:gd name="T1" fmla="*/ 251 h 251"/>
              <a:gd name="T2" fmla="*/ 343 w 1297"/>
              <a:gd name="T3" fmla="*/ 251 h 251"/>
              <a:gd name="T4" fmla="*/ 0 w 1297"/>
              <a:gd name="T5" fmla="*/ 0 h 251"/>
              <a:gd name="connsiteX0" fmla="*/ 8150 w 8150"/>
              <a:gd name="connsiteY0" fmla="*/ 10239 h 10239"/>
              <a:gd name="connsiteX1" fmla="*/ 2645 w 8150"/>
              <a:gd name="connsiteY1" fmla="*/ 10000 h 10239"/>
              <a:gd name="connsiteX2" fmla="*/ 0 w 8150"/>
              <a:gd name="connsiteY2" fmla="*/ 0 h 10239"/>
              <a:gd name="connsiteX0" fmla="*/ 10000 w 10000"/>
              <a:gd name="connsiteY0" fmla="*/ 9767 h 9767"/>
              <a:gd name="connsiteX1" fmla="*/ 3245 w 10000"/>
              <a:gd name="connsiteY1" fmla="*/ 9767 h 9767"/>
              <a:gd name="connsiteX2" fmla="*/ 0 w 10000"/>
              <a:gd name="connsiteY2" fmla="*/ 0 h 9767"/>
              <a:gd name="connsiteX0" fmla="*/ 10429 w 10429"/>
              <a:gd name="connsiteY0" fmla="*/ 8664 h 8664"/>
              <a:gd name="connsiteX1" fmla="*/ 3674 w 10429"/>
              <a:gd name="connsiteY1" fmla="*/ 8664 h 8664"/>
              <a:gd name="connsiteX2" fmla="*/ 0 w 10429"/>
              <a:gd name="connsiteY2" fmla="*/ 0 h 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429" h="8664">
                <a:moveTo>
                  <a:pt x="10429" y="8664"/>
                </a:moveTo>
                <a:lnTo>
                  <a:pt x="3674" y="8664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71" name="Oval 99"/>
          <p:cNvSpPr>
            <a:spLocks noChangeArrowheads="1"/>
          </p:cNvSpPr>
          <p:nvPr/>
        </p:nvSpPr>
        <p:spPr bwMode="auto">
          <a:xfrm>
            <a:off x="6546851" y="2222478"/>
            <a:ext cx="611446" cy="341313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172" name="Group 100"/>
          <p:cNvGrpSpPr>
            <a:grpSpLocks/>
          </p:cNvGrpSpPr>
          <p:nvPr/>
        </p:nvGrpSpPr>
        <p:grpSpPr bwMode="auto">
          <a:xfrm>
            <a:off x="4159250" y="2177410"/>
            <a:ext cx="2393950" cy="248277"/>
            <a:chOff x="6940" y="2407"/>
            <a:chExt cx="1400" cy="267"/>
          </a:xfrm>
        </p:grpSpPr>
        <p:sp>
          <p:nvSpPr>
            <p:cNvPr id="3173" name="Text Box 101" descr="30%"/>
            <p:cNvSpPr txBox="1">
              <a:spLocks noChangeArrowheads="1"/>
            </p:cNvSpPr>
            <p:nvPr/>
          </p:nvSpPr>
          <p:spPr bwMode="auto">
            <a:xfrm>
              <a:off x="7356" y="2407"/>
              <a:ext cx="425" cy="219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/>
            <a:p>
              <a:pPr algn="ctr"/>
              <a:r>
                <a:rPr lang="ru-RU" altLang="ru-RU" sz="1400" dirty="0">
                  <a:latin typeface="Times New Roman" pitchFamily="18" charset="0"/>
                </a:rPr>
                <a:t>Δ</a:t>
              </a:r>
              <a:r>
                <a:rPr lang="en-US" altLang="ru-RU" sz="1400" i="1" dirty="0"/>
                <a:t>t</a:t>
              </a:r>
              <a:endParaRPr lang="ru-RU" altLang="ru-RU" dirty="0"/>
            </a:p>
          </p:txBody>
        </p:sp>
        <p:sp>
          <p:nvSpPr>
            <p:cNvPr id="3174" name="Freeform 102"/>
            <p:cNvSpPr>
              <a:spLocks/>
            </p:cNvSpPr>
            <p:nvPr/>
          </p:nvSpPr>
          <p:spPr bwMode="auto">
            <a:xfrm>
              <a:off x="6940" y="2654"/>
              <a:ext cx="1400" cy="20"/>
            </a:xfrm>
            <a:custGeom>
              <a:avLst/>
              <a:gdLst>
                <a:gd name="T0" fmla="*/ 0 w 1400"/>
                <a:gd name="T1" fmla="*/ 20 h 20"/>
                <a:gd name="T2" fmla="*/ 1400 w 1400"/>
                <a:gd name="T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0" h="20">
                  <a:moveTo>
                    <a:pt x="0" y="20"/>
                  </a:moveTo>
                  <a:lnTo>
                    <a:pt x="1400" y="0"/>
                  </a:lnTo>
                </a:path>
              </a:pathLst>
            </a:custGeom>
            <a:noFill/>
            <a:ln w="38100" cap="flat" cmpd="dbl">
              <a:solidFill>
                <a:srgbClr val="000000"/>
              </a:solidFill>
              <a:prstDash val="sysDot"/>
              <a:round/>
              <a:headEnd type="none" w="med" len="med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176" name="Freeform 104"/>
          <p:cNvSpPr>
            <a:spLocks/>
          </p:cNvSpPr>
          <p:nvPr/>
        </p:nvSpPr>
        <p:spPr bwMode="auto">
          <a:xfrm>
            <a:off x="3870412" y="2546883"/>
            <a:ext cx="4138321" cy="4150400"/>
          </a:xfrm>
          <a:custGeom>
            <a:avLst/>
            <a:gdLst>
              <a:gd name="T0" fmla="*/ 5 w 1872"/>
              <a:gd name="T1" fmla="*/ 2372 h 2527"/>
              <a:gd name="T2" fmla="*/ 117 w 1872"/>
              <a:gd name="T3" fmla="*/ 2524 h 2527"/>
              <a:gd name="T4" fmla="*/ 709 w 1872"/>
              <a:gd name="T5" fmla="*/ 2356 h 2527"/>
              <a:gd name="T6" fmla="*/ 1737 w 1872"/>
              <a:gd name="T7" fmla="*/ 1240 h 2527"/>
              <a:gd name="T8" fmla="*/ 1872 w 1872"/>
              <a:gd name="T9" fmla="*/ 0 h 2527"/>
              <a:gd name="connsiteX0" fmla="*/ 0 w 9973"/>
              <a:gd name="connsiteY0" fmla="*/ 9387 h 9999"/>
              <a:gd name="connsiteX1" fmla="*/ 598 w 9973"/>
              <a:gd name="connsiteY1" fmla="*/ 9988 h 9999"/>
              <a:gd name="connsiteX2" fmla="*/ 3760 w 9973"/>
              <a:gd name="connsiteY2" fmla="*/ 9323 h 9999"/>
              <a:gd name="connsiteX3" fmla="*/ 8547 w 9973"/>
              <a:gd name="connsiteY3" fmla="*/ 4907 h 9999"/>
              <a:gd name="connsiteX4" fmla="*/ 9973 w 9973"/>
              <a:gd name="connsiteY4" fmla="*/ 0 h 9999"/>
              <a:gd name="connsiteX0" fmla="*/ 0 w 10000"/>
              <a:gd name="connsiteY0" fmla="*/ 9388 h 10000"/>
              <a:gd name="connsiteX1" fmla="*/ 600 w 10000"/>
              <a:gd name="connsiteY1" fmla="*/ 9989 h 10000"/>
              <a:gd name="connsiteX2" fmla="*/ 4895 w 10000"/>
              <a:gd name="connsiteY2" fmla="*/ 8778 h 10000"/>
              <a:gd name="connsiteX3" fmla="*/ 8570 w 10000"/>
              <a:gd name="connsiteY3" fmla="*/ 4907 h 10000"/>
              <a:gd name="connsiteX4" fmla="*/ 10000 w 10000"/>
              <a:gd name="connsiteY4" fmla="*/ 0 h 10000"/>
              <a:gd name="connsiteX0" fmla="*/ 517 w 13692"/>
              <a:gd name="connsiteY0" fmla="*/ 9388 h 10251"/>
              <a:gd name="connsiteX1" fmla="*/ 1117 w 13692"/>
              <a:gd name="connsiteY1" fmla="*/ 9989 h 10251"/>
              <a:gd name="connsiteX2" fmla="*/ 13511 w 13692"/>
              <a:gd name="connsiteY2" fmla="*/ 9799 h 10251"/>
              <a:gd name="connsiteX3" fmla="*/ 9087 w 13692"/>
              <a:gd name="connsiteY3" fmla="*/ 4907 h 10251"/>
              <a:gd name="connsiteX4" fmla="*/ 10517 w 13692"/>
              <a:gd name="connsiteY4" fmla="*/ 0 h 10251"/>
              <a:gd name="connsiteX0" fmla="*/ 546 w 13721"/>
              <a:gd name="connsiteY0" fmla="*/ 9388 h 10251"/>
              <a:gd name="connsiteX1" fmla="*/ 1146 w 13721"/>
              <a:gd name="connsiteY1" fmla="*/ 9989 h 10251"/>
              <a:gd name="connsiteX2" fmla="*/ 13540 w 13721"/>
              <a:gd name="connsiteY2" fmla="*/ 9799 h 10251"/>
              <a:gd name="connsiteX3" fmla="*/ 9116 w 13721"/>
              <a:gd name="connsiteY3" fmla="*/ 4907 h 10251"/>
              <a:gd name="connsiteX4" fmla="*/ 10546 w 13721"/>
              <a:gd name="connsiteY4" fmla="*/ 0 h 10251"/>
              <a:gd name="connsiteX0" fmla="*/ 25 w 13200"/>
              <a:gd name="connsiteY0" fmla="*/ 9388 h 10243"/>
              <a:gd name="connsiteX1" fmla="*/ 625 w 13200"/>
              <a:gd name="connsiteY1" fmla="*/ 9989 h 10243"/>
              <a:gd name="connsiteX2" fmla="*/ 13019 w 13200"/>
              <a:gd name="connsiteY2" fmla="*/ 9799 h 10243"/>
              <a:gd name="connsiteX3" fmla="*/ 8595 w 13200"/>
              <a:gd name="connsiteY3" fmla="*/ 4907 h 10243"/>
              <a:gd name="connsiteX4" fmla="*/ 10025 w 13200"/>
              <a:gd name="connsiteY4" fmla="*/ 0 h 10243"/>
              <a:gd name="connsiteX0" fmla="*/ 10 w 13185"/>
              <a:gd name="connsiteY0" fmla="*/ 9388 h 10241"/>
              <a:gd name="connsiteX1" fmla="*/ 610 w 13185"/>
              <a:gd name="connsiteY1" fmla="*/ 9989 h 10241"/>
              <a:gd name="connsiteX2" fmla="*/ 13004 w 13185"/>
              <a:gd name="connsiteY2" fmla="*/ 9799 h 10241"/>
              <a:gd name="connsiteX3" fmla="*/ 8580 w 13185"/>
              <a:gd name="connsiteY3" fmla="*/ 4907 h 10241"/>
              <a:gd name="connsiteX4" fmla="*/ 10010 w 13185"/>
              <a:gd name="connsiteY4" fmla="*/ 0 h 10241"/>
              <a:gd name="connsiteX0" fmla="*/ 10 w 13086"/>
              <a:gd name="connsiteY0" fmla="*/ 9388 h 10304"/>
              <a:gd name="connsiteX1" fmla="*/ 610 w 13086"/>
              <a:gd name="connsiteY1" fmla="*/ 9989 h 10304"/>
              <a:gd name="connsiteX2" fmla="*/ 13004 w 13086"/>
              <a:gd name="connsiteY2" fmla="*/ 9799 h 10304"/>
              <a:gd name="connsiteX3" fmla="*/ 8580 w 13086"/>
              <a:gd name="connsiteY3" fmla="*/ 4907 h 10304"/>
              <a:gd name="connsiteX4" fmla="*/ 10010 w 13086"/>
              <a:gd name="connsiteY4" fmla="*/ 0 h 10304"/>
              <a:gd name="connsiteX0" fmla="*/ 10 w 13101"/>
              <a:gd name="connsiteY0" fmla="*/ 9388 h 10213"/>
              <a:gd name="connsiteX1" fmla="*/ 610 w 13101"/>
              <a:gd name="connsiteY1" fmla="*/ 9989 h 10213"/>
              <a:gd name="connsiteX2" fmla="*/ 13004 w 13101"/>
              <a:gd name="connsiteY2" fmla="*/ 9799 h 10213"/>
              <a:gd name="connsiteX3" fmla="*/ 8580 w 13101"/>
              <a:gd name="connsiteY3" fmla="*/ 4907 h 10213"/>
              <a:gd name="connsiteX4" fmla="*/ 10010 w 13101"/>
              <a:gd name="connsiteY4" fmla="*/ 0 h 10213"/>
              <a:gd name="connsiteX0" fmla="*/ 10 w 13923"/>
              <a:gd name="connsiteY0" fmla="*/ 9388 h 10213"/>
              <a:gd name="connsiteX1" fmla="*/ 610 w 13923"/>
              <a:gd name="connsiteY1" fmla="*/ 9989 h 10213"/>
              <a:gd name="connsiteX2" fmla="*/ 13004 w 13923"/>
              <a:gd name="connsiteY2" fmla="*/ 9799 h 10213"/>
              <a:gd name="connsiteX3" fmla="*/ 13450 w 13923"/>
              <a:gd name="connsiteY3" fmla="*/ 5305 h 10213"/>
              <a:gd name="connsiteX4" fmla="*/ 10010 w 13923"/>
              <a:gd name="connsiteY4" fmla="*/ 0 h 10213"/>
              <a:gd name="connsiteX0" fmla="*/ 10 w 14531"/>
              <a:gd name="connsiteY0" fmla="*/ 9388 h 10210"/>
              <a:gd name="connsiteX1" fmla="*/ 610 w 14531"/>
              <a:gd name="connsiteY1" fmla="*/ 9989 h 10210"/>
              <a:gd name="connsiteX2" fmla="*/ 13004 w 14531"/>
              <a:gd name="connsiteY2" fmla="*/ 9799 h 10210"/>
              <a:gd name="connsiteX3" fmla="*/ 14474 w 14531"/>
              <a:gd name="connsiteY3" fmla="*/ 5337 h 10210"/>
              <a:gd name="connsiteX4" fmla="*/ 10010 w 14531"/>
              <a:gd name="connsiteY4" fmla="*/ 0 h 10210"/>
              <a:gd name="connsiteX0" fmla="*/ 10 w 14654"/>
              <a:gd name="connsiteY0" fmla="*/ 9388 h 10210"/>
              <a:gd name="connsiteX1" fmla="*/ 610 w 14654"/>
              <a:gd name="connsiteY1" fmla="*/ 9989 h 10210"/>
              <a:gd name="connsiteX2" fmla="*/ 13004 w 14654"/>
              <a:gd name="connsiteY2" fmla="*/ 9799 h 10210"/>
              <a:gd name="connsiteX3" fmla="*/ 14474 w 14654"/>
              <a:gd name="connsiteY3" fmla="*/ 5337 h 10210"/>
              <a:gd name="connsiteX4" fmla="*/ 10010 w 14654"/>
              <a:gd name="connsiteY4" fmla="*/ 0 h 10210"/>
              <a:gd name="connsiteX0" fmla="*/ 10 w 14654"/>
              <a:gd name="connsiteY0" fmla="*/ 9388 h 10210"/>
              <a:gd name="connsiteX1" fmla="*/ 610 w 14654"/>
              <a:gd name="connsiteY1" fmla="*/ 9989 h 10210"/>
              <a:gd name="connsiteX2" fmla="*/ 13004 w 14654"/>
              <a:gd name="connsiteY2" fmla="*/ 9799 h 10210"/>
              <a:gd name="connsiteX3" fmla="*/ 14474 w 14654"/>
              <a:gd name="connsiteY3" fmla="*/ 5337 h 10210"/>
              <a:gd name="connsiteX4" fmla="*/ 10010 w 14654"/>
              <a:gd name="connsiteY4" fmla="*/ 0 h 10210"/>
              <a:gd name="connsiteX0" fmla="*/ 10 w 14516"/>
              <a:gd name="connsiteY0" fmla="*/ 9388 h 10287"/>
              <a:gd name="connsiteX1" fmla="*/ 610 w 14516"/>
              <a:gd name="connsiteY1" fmla="*/ 9989 h 10287"/>
              <a:gd name="connsiteX2" fmla="*/ 13004 w 14516"/>
              <a:gd name="connsiteY2" fmla="*/ 9799 h 10287"/>
              <a:gd name="connsiteX3" fmla="*/ 14474 w 14516"/>
              <a:gd name="connsiteY3" fmla="*/ 5337 h 10287"/>
              <a:gd name="connsiteX4" fmla="*/ 10010 w 14516"/>
              <a:gd name="connsiteY4" fmla="*/ 0 h 10287"/>
              <a:gd name="connsiteX0" fmla="*/ 0 w 14630"/>
              <a:gd name="connsiteY0" fmla="*/ 9388 h 10327"/>
              <a:gd name="connsiteX1" fmla="*/ 884 w 14630"/>
              <a:gd name="connsiteY1" fmla="*/ 10220 h 10327"/>
              <a:gd name="connsiteX2" fmla="*/ 12994 w 14630"/>
              <a:gd name="connsiteY2" fmla="*/ 9799 h 10327"/>
              <a:gd name="connsiteX3" fmla="*/ 14464 w 14630"/>
              <a:gd name="connsiteY3" fmla="*/ 5337 h 10327"/>
              <a:gd name="connsiteX4" fmla="*/ 10000 w 14630"/>
              <a:gd name="connsiteY4" fmla="*/ 0 h 10327"/>
              <a:gd name="connsiteX0" fmla="*/ 0 w 14630"/>
              <a:gd name="connsiteY0" fmla="*/ 9388 h 10311"/>
              <a:gd name="connsiteX1" fmla="*/ 884 w 14630"/>
              <a:gd name="connsiteY1" fmla="*/ 10220 h 10311"/>
              <a:gd name="connsiteX2" fmla="*/ 12994 w 14630"/>
              <a:gd name="connsiteY2" fmla="*/ 9799 h 10311"/>
              <a:gd name="connsiteX3" fmla="*/ 14464 w 14630"/>
              <a:gd name="connsiteY3" fmla="*/ 5337 h 10311"/>
              <a:gd name="connsiteX4" fmla="*/ 10000 w 14630"/>
              <a:gd name="connsiteY4" fmla="*/ 0 h 10311"/>
              <a:gd name="connsiteX0" fmla="*/ 374 w 14999"/>
              <a:gd name="connsiteY0" fmla="*/ 9388 h 10446"/>
              <a:gd name="connsiteX1" fmla="*/ 1258 w 14999"/>
              <a:gd name="connsiteY1" fmla="*/ 10220 h 10446"/>
              <a:gd name="connsiteX2" fmla="*/ 13354 w 14999"/>
              <a:gd name="connsiteY2" fmla="*/ 9978 h 10446"/>
              <a:gd name="connsiteX3" fmla="*/ 14838 w 14999"/>
              <a:gd name="connsiteY3" fmla="*/ 5337 h 10446"/>
              <a:gd name="connsiteX4" fmla="*/ 10374 w 14999"/>
              <a:gd name="connsiteY4" fmla="*/ 0 h 10446"/>
              <a:gd name="connsiteX0" fmla="*/ 374 w 14995"/>
              <a:gd name="connsiteY0" fmla="*/ 9388 h 10261"/>
              <a:gd name="connsiteX1" fmla="*/ 1258 w 14995"/>
              <a:gd name="connsiteY1" fmla="*/ 10220 h 10261"/>
              <a:gd name="connsiteX2" fmla="*/ 13354 w 14995"/>
              <a:gd name="connsiteY2" fmla="*/ 9978 h 10261"/>
              <a:gd name="connsiteX3" fmla="*/ 14838 w 14995"/>
              <a:gd name="connsiteY3" fmla="*/ 5337 h 10261"/>
              <a:gd name="connsiteX4" fmla="*/ 10374 w 14995"/>
              <a:gd name="connsiteY4" fmla="*/ 0 h 10261"/>
              <a:gd name="connsiteX0" fmla="*/ 12 w 14633"/>
              <a:gd name="connsiteY0" fmla="*/ 9388 h 10266"/>
              <a:gd name="connsiteX1" fmla="*/ 896 w 14633"/>
              <a:gd name="connsiteY1" fmla="*/ 10220 h 10266"/>
              <a:gd name="connsiteX2" fmla="*/ 12992 w 14633"/>
              <a:gd name="connsiteY2" fmla="*/ 9978 h 10266"/>
              <a:gd name="connsiteX3" fmla="*/ 14476 w 14633"/>
              <a:gd name="connsiteY3" fmla="*/ 5337 h 10266"/>
              <a:gd name="connsiteX4" fmla="*/ 10012 w 14633"/>
              <a:gd name="connsiteY4" fmla="*/ 0 h 10266"/>
              <a:gd name="connsiteX0" fmla="*/ 1 w 14620"/>
              <a:gd name="connsiteY0" fmla="*/ 9388 h 10410"/>
              <a:gd name="connsiteX1" fmla="*/ 1013 w 14620"/>
              <a:gd name="connsiteY1" fmla="*/ 10136 h 10410"/>
              <a:gd name="connsiteX2" fmla="*/ 12981 w 14620"/>
              <a:gd name="connsiteY2" fmla="*/ 9978 h 10410"/>
              <a:gd name="connsiteX3" fmla="*/ 14465 w 14620"/>
              <a:gd name="connsiteY3" fmla="*/ 5337 h 10410"/>
              <a:gd name="connsiteX4" fmla="*/ 10001 w 14620"/>
              <a:gd name="connsiteY4" fmla="*/ 0 h 10410"/>
              <a:gd name="connsiteX0" fmla="*/ 1 w 14621"/>
              <a:gd name="connsiteY0" fmla="*/ 9388 h 10444"/>
              <a:gd name="connsiteX1" fmla="*/ 985 w 14621"/>
              <a:gd name="connsiteY1" fmla="*/ 10210 h 10444"/>
              <a:gd name="connsiteX2" fmla="*/ 12981 w 14621"/>
              <a:gd name="connsiteY2" fmla="*/ 9978 h 10444"/>
              <a:gd name="connsiteX3" fmla="*/ 14465 w 14621"/>
              <a:gd name="connsiteY3" fmla="*/ 5337 h 10444"/>
              <a:gd name="connsiteX4" fmla="*/ 10001 w 14621"/>
              <a:gd name="connsiteY4" fmla="*/ 0 h 10444"/>
              <a:gd name="connsiteX0" fmla="*/ 1 w 14621"/>
              <a:gd name="connsiteY0" fmla="*/ 9388 h 10325"/>
              <a:gd name="connsiteX1" fmla="*/ 985 w 14621"/>
              <a:gd name="connsiteY1" fmla="*/ 10210 h 10325"/>
              <a:gd name="connsiteX2" fmla="*/ 12981 w 14621"/>
              <a:gd name="connsiteY2" fmla="*/ 9978 h 10325"/>
              <a:gd name="connsiteX3" fmla="*/ 14465 w 14621"/>
              <a:gd name="connsiteY3" fmla="*/ 5337 h 10325"/>
              <a:gd name="connsiteX4" fmla="*/ 10001 w 14621"/>
              <a:gd name="connsiteY4" fmla="*/ 0 h 10325"/>
              <a:gd name="connsiteX0" fmla="*/ 1 w 14621"/>
              <a:gd name="connsiteY0" fmla="*/ 9388 h 10325"/>
              <a:gd name="connsiteX1" fmla="*/ 985 w 14621"/>
              <a:gd name="connsiteY1" fmla="*/ 10210 h 10325"/>
              <a:gd name="connsiteX2" fmla="*/ 12981 w 14621"/>
              <a:gd name="connsiteY2" fmla="*/ 9978 h 10325"/>
              <a:gd name="connsiteX3" fmla="*/ 14465 w 14621"/>
              <a:gd name="connsiteY3" fmla="*/ 5337 h 10325"/>
              <a:gd name="connsiteX4" fmla="*/ 10001 w 14621"/>
              <a:gd name="connsiteY4" fmla="*/ 0 h 10325"/>
              <a:gd name="connsiteX0" fmla="*/ 1 w 14734"/>
              <a:gd name="connsiteY0" fmla="*/ 9388 h 10444"/>
              <a:gd name="connsiteX1" fmla="*/ 985 w 14734"/>
              <a:gd name="connsiteY1" fmla="*/ 10210 h 10444"/>
              <a:gd name="connsiteX2" fmla="*/ 12981 w 14734"/>
              <a:gd name="connsiteY2" fmla="*/ 9978 h 10444"/>
              <a:gd name="connsiteX3" fmla="*/ 14621 w 14734"/>
              <a:gd name="connsiteY3" fmla="*/ 5337 h 10444"/>
              <a:gd name="connsiteX4" fmla="*/ 10001 w 14734"/>
              <a:gd name="connsiteY4" fmla="*/ 0 h 10444"/>
              <a:gd name="connsiteX0" fmla="*/ 1 w 14833"/>
              <a:gd name="connsiteY0" fmla="*/ 9388 h 10444"/>
              <a:gd name="connsiteX1" fmla="*/ 985 w 14833"/>
              <a:gd name="connsiteY1" fmla="*/ 10210 h 10444"/>
              <a:gd name="connsiteX2" fmla="*/ 12981 w 14833"/>
              <a:gd name="connsiteY2" fmla="*/ 9978 h 10444"/>
              <a:gd name="connsiteX3" fmla="*/ 14749 w 14833"/>
              <a:gd name="connsiteY3" fmla="*/ 5337 h 10444"/>
              <a:gd name="connsiteX4" fmla="*/ 10001 w 14833"/>
              <a:gd name="connsiteY4" fmla="*/ 0 h 10444"/>
              <a:gd name="connsiteX0" fmla="*/ 1 w 14392"/>
              <a:gd name="connsiteY0" fmla="*/ 9388 h 10441"/>
              <a:gd name="connsiteX1" fmla="*/ 985 w 14392"/>
              <a:gd name="connsiteY1" fmla="*/ 10210 h 10441"/>
              <a:gd name="connsiteX2" fmla="*/ 12981 w 14392"/>
              <a:gd name="connsiteY2" fmla="*/ 9978 h 10441"/>
              <a:gd name="connsiteX3" fmla="*/ 14106 w 14392"/>
              <a:gd name="connsiteY3" fmla="*/ 5384 h 10441"/>
              <a:gd name="connsiteX4" fmla="*/ 10001 w 14392"/>
              <a:gd name="connsiteY4" fmla="*/ 0 h 10441"/>
              <a:gd name="connsiteX0" fmla="*/ 276 w 14439"/>
              <a:gd name="connsiteY0" fmla="*/ 9388 h 10484"/>
              <a:gd name="connsiteX1" fmla="*/ 1260 w 14439"/>
              <a:gd name="connsiteY1" fmla="*/ 10210 h 10484"/>
              <a:gd name="connsiteX2" fmla="*/ 12581 w 14439"/>
              <a:gd name="connsiteY2" fmla="*/ 10049 h 10484"/>
              <a:gd name="connsiteX3" fmla="*/ 14381 w 14439"/>
              <a:gd name="connsiteY3" fmla="*/ 5384 h 10484"/>
              <a:gd name="connsiteX4" fmla="*/ 10276 w 14439"/>
              <a:gd name="connsiteY4" fmla="*/ 0 h 10484"/>
              <a:gd name="connsiteX0" fmla="*/ 276 w 14481"/>
              <a:gd name="connsiteY0" fmla="*/ 9388 h 10484"/>
              <a:gd name="connsiteX1" fmla="*/ 1260 w 14481"/>
              <a:gd name="connsiteY1" fmla="*/ 10210 h 10484"/>
              <a:gd name="connsiteX2" fmla="*/ 12581 w 14481"/>
              <a:gd name="connsiteY2" fmla="*/ 10049 h 10484"/>
              <a:gd name="connsiteX3" fmla="*/ 14381 w 14481"/>
              <a:gd name="connsiteY3" fmla="*/ 5384 h 10484"/>
              <a:gd name="connsiteX4" fmla="*/ 10276 w 14481"/>
              <a:gd name="connsiteY4" fmla="*/ 0 h 10484"/>
              <a:gd name="connsiteX0" fmla="*/ 276 w 14411"/>
              <a:gd name="connsiteY0" fmla="*/ 9388 h 10484"/>
              <a:gd name="connsiteX1" fmla="*/ 1260 w 14411"/>
              <a:gd name="connsiteY1" fmla="*/ 10210 h 10484"/>
              <a:gd name="connsiteX2" fmla="*/ 12581 w 14411"/>
              <a:gd name="connsiteY2" fmla="*/ 10049 h 10484"/>
              <a:gd name="connsiteX3" fmla="*/ 14381 w 14411"/>
              <a:gd name="connsiteY3" fmla="*/ 5384 h 10484"/>
              <a:gd name="connsiteX4" fmla="*/ 10276 w 14411"/>
              <a:gd name="connsiteY4" fmla="*/ 0 h 10484"/>
              <a:gd name="connsiteX0" fmla="*/ 276 w 14381"/>
              <a:gd name="connsiteY0" fmla="*/ 9388 h 10275"/>
              <a:gd name="connsiteX1" fmla="*/ 1260 w 14381"/>
              <a:gd name="connsiteY1" fmla="*/ 10210 h 10275"/>
              <a:gd name="connsiteX2" fmla="*/ 12581 w 14381"/>
              <a:gd name="connsiteY2" fmla="*/ 10049 h 10275"/>
              <a:gd name="connsiteX3" fmla="*/ 14381 w 14381"/>
              <a:gd name="connsiteY3" fmla="*/ 5384 h 10275"/>
              <a:gd name="connsiteX4" fmla="*/ 10276 w 14381"/>
              <a:gd name="connsiteY4" fmla="*/ 0 h 10275"/>
              <a:gd name="connsiteX0" fmla="*/ 254 w 14359"/>
              <a:gd name="connsiteY0" fmla="*/ 9388 h 10275"/>
              <a:gd name="connsiteX1" fmla="*/ 1238 w 14359"/>
              <a:gd name="connsiteY1" fmla="*/ 10210 h 10275"/>
              <a:gd name="connsiteX2" fmla="*/ 12559 w 14359"/>
              <a:gd name="connsiteY2" fmla="*/ 10049 h 10275"/>
              <a:gd name="connsiteX3" fmla="*/ 14359 w 14359"/>
              <a:gd name="connsiteY3" fmla="*/ 5384 h 10275"/>
              <a:gd name="connsiteX4" fmla="*/ 10254 w 14359"/>
              <a:gd name="connsiteY4" fmla="*/ 0 h 10275"/>
              <a:gd name="connsiteX0" fmla="*/ 254 w 14232"/>
              <a:gd name="connsiteY0" fmla="*/ 9388 h 10483"/>
              <a:gd name="connsiteX1" fmla="*/ 1238 w 14232"/>
              <a:gd name="connsiteY1" fmla="*/ 10210 h 10483"/>
              <a:gd name="connsiteX2" fmla="*/ 12559 w 14232"/>
              <a:gd name="connsiteY2" fmla="*/ 10049 h 10483"/>
              <a:gd name="connsiteX3" fmla="*/ 14166 w 14232"/>
              <a:gd name="connsiteY3" fmla="*/ 5408 h 10483"/>
              <a:gd name="connsiteX4" fmla="*/ 10254 w 14232"/>
              <a:gd name="connsiteY4" fmla="*/ 0 h 10483"/>
              <a:gd name="connsiteX0" fmla="*/ 0 w 13978"/>
              <a:gd name="connsiteY0" fmla="*/ 9388 h 10476"/>
              <a:gd name="connsiteX1" fmla="*/ 984 w 13978"/>
              <a:gd name="connsiteY1" fmla="*/ 10210 h 10476"/>
              <a:gd name="connsiteX2" fmla="*/ 12305 w 13978"/>
              <a:gd name="connsiteY2" fmla="*/ 10049 h 10476"/>
              <a:gd name="connsiteX3" fmla="*/ 13912 w 13978"/>
              <a:gd name="connsiteY3" fmla="*/ 5408 h 10476"/>
              <a:gd name="connsiteX4" fmla="*/ 10000 w 13978"/>
              <a:gd name="connsiteY4" fmla="*/ 0 h 10476"/>
              <a:gd name="connsiteX0" fmla="*/ 312 w 14702"/>
              <a:gd name="connsiteY0" fmla="*/ 9388 h 10210"/>
              <a:gd name="connsiteX1" fmla="*/ 1296 w 14702"/>
              <a:gd name="connsiteY1" fmla="*/ 10210 h 10210"/>
              <a:gd name="connsiteX2" fmla="*/ 13517 w 14702"/>
              <a:gd name="connsiteY2" fmla="*/ 9788 h 10210"/>
              <a:gd name="connsiteX3" fmla="*/ 14224 w 14702"/>
              <a:gd name="connsiteY3" fmla="*/ 5408 h 10210"/>
              <a:gd name="connsiteX4" fmla="*/ 10312 w 14702"/>
              <a:gd name="connsiteY4" fmla="*/ 0 h 10210"/>
              <a:gd name="connsiteX0" fmla="*/ 312 w 14702"/>
              <a:gd name="connsiteY0" fmla="*/ 9388 h 10247"/>
              <a:gd name="connsiteX1" fmla="*/ 1296 w 14702"/>
              <a:gd name="connsiteY1" fmla="*/ 10210 h 10247"/>
              <a:gd name="connsiteX2" fmla="*/ 13517 w 14702"/>
              <a:gd name="connsiteY2" fmla="*/ 10097 h 10247"/>
              <a:gd name="connsiteX3" fmla="*/ 14224 w 14702"/>
              <a:gd name="connsiteY3" fmla="*/ 5408 h 10247"/>
              <a:gd name="connsiteX4" fmla="*/ 10312 w 14702"/>
              <a:gd name="connsiteY4" fmla="*/ 0 h 10247"/>
              <a:gd name="connsiteX0" fmla="*/ 312 w 14798"/>
              <a:gd name="connsiteY0" fmla="*/ 9388 h 10414"/>
              <a:gd name="connsiteX1" fmla="*/ 1296 w 14798"/>
              <a:gd name="connsiteY1" fmla="*/ 10210 h 10414"/>
              <a:gd name="connsiteX2" fmla="*/ 13517 w 14798"/>
              <a:gd name="connsiteY2" fmla="*/ 10097 h 10414"/>
              <a:gd name="connsiteX3" fmla="*/ 14224 w 14798"/>
              <a:gd name="connsiteY3" fmla="*/ 5408 h 10414"/>
              <a:gd name="connsiteX4" fmla="*/ 10312 w 14798"/>
              <a:gd name="connsiteY4" fmla="*/ 0 h 10414"/>
              <a:gd name="connsiteX0" fmla="*/ 0 w 14486"/>
              <a:gd name="connsiteY0" fmla="*/ 9388 h 10407"/>
              <a:gd name="connsiteX1" fmla="*/ 984 w 14486"/>
              <a:gd name="connsiteY1" fmla="*/ 10210 h 10407"/>
              <a:gd name="connsiteX2" fmla="*/ 13205 w 14486"/>
              <a:gd name="connsiteY2" fmla="*/ 10097 h 10407"/>
              <a:gd name="connsiteX3" fmla="*/ 13912 w 14486"/>
              <a:gd name="connsiteY3" fmla="*/ 5408 h 10407"/>
              <a:gd name="connsiteX4" fmla="*/ 10000 w 14486"/>
              <a:gd name="connsiteY4" fmla="*/ 0 h 10407"/>
              <a:gd name="connsiteX0" fmla="*/ 0 w 13963"/>
              <a:gd name="connsiteY0" fmla="*/ 9388 h 10285"/>
              <a:gd name="connsiteX1" fmla="*/ 984 w 13963"/>
              <a:gd name="connsiteY1" fmla="*/ 10210 h 10285"/>
              <a:gd name="connsiteX2" fmla="*/ 13205 w 13963"/>
              <a:gd name="connsiteY2" fmla="*/ 10097 h 10285"/>
              <a:gd name="connsiteX3" fmla="*/ 13912 w 13963"/>
              <a:gd name="connsiteY3" fmla="*/ 5408 h 10285"/>
              <a:gd name="connsiteX4" fmla="*/ 10000 w 13963"/>
              <a:gd name="connsiteY4" fmla="*/ 0 h 10285"/>
              <a:gd name="connsiteX0" fmla="*/ 0 w 13963"/>
              <a:gd name="connsiteY0" fmla="*/ 9388 h 10285"/>
              <a:gd name="connsiteX1" fmla="*/ 984 w 13963"/>
              <a:gd name="connsiteY1" fmla="*/ 10210 h 10285"/>
              <a:gd name="connsiteX2" fmla="*/ 13205 w 13963"/>
              <a:gd name="connsiteY2" fmla="*/ 10097 h 10285"/>
              <a:gd name="connsiteX3" fmla="*/ 13912 w 13963"/>
              <a:gd name="connsiteY3" fmla="*/ 5408 h 10285"/>
              <a:gd name="connsiteX4" fmla="*/ 10000 w 13963"/>
              <a:gd name="connsiteY4" fmla="*/ 0 h 10285"/>
              <a:gd name="connsiteX0" fmla="*/ 0 w 13963"/>
              <a:gd name="connsiteY0" fmla="*/ 9364 h 10261"/>
              <a:gd name="connsiteX1" fmla="*/ 984 w 13963"/>
              <a:gd name="connsiteY1" fmla="*/ 10186 h 10261"/>
              <a:gd name="connsiteX2" fmla="*/ 13205 w 13963"/>
              <a:gd name="connsiteY2" fmla="*/ 10073 h 10261"/>
              <a:gd name="connsiteX3" fmla="*/ 13912 w 13963"/>
              <a:gd name="connsiteY3" fmla="*/ 5384 h 10261"/>
              <a:gd name="connsiteX4" fmla="*/ 10482 w 13963"/>
              <a:gd name="connsiteY4" fmla="*/ 0 h 10261"/>
              <a:gd name="connsiteX0" fmla="*/ 0 w 13963"/>
              <a:gd name="connsiteY0" fmla="*/ 9450 h 10347"/>
              <a:gd name="connsiteX1" fmla="*/ 984 w 13963"/>
              <a:gd name="connsiteY1" fmla="*/ 10272 h 10347"/>
              <a:gd name="connsiteX2" fmla="*/ 13205 w 13963"/>
              <a:gd name="connsiteY2" fmla="*/ 10159 h 10347"/>
              <a:gd name="connsiteX3" fmla="*/ 13912 w 13963"/>
              <a:gd name="connsiteY3" fmla="*/ 5470 h 10347"/>
              <a:gd name="connsiteX4" fmla="*/ 10453 w 13963"/>
              <a:gd name="connsiteY4" fmla="*/ 0 h 10347"/>
              <a:gd name="connsiteX0" fmla="*/ 0 w 13963"/>
              <a:gd name="connsiteY0" fmla="*/ 9450 h 10347"/>
              <a:gd name="connsiteX1" fmla="*/ 984 w 13963"/>
              <a:gd name="connsiteY1" fmla="*/ 10272 h 10347"/>
              <a:gd name="connsiteX2" fmla="*/ 13205 w 13963"/>
              <a:gd name="connsiteY2" fmla="*/ 10159 h 10347"/>
              <a:gd name="connsiteX3" fmla="*/ 13912 w 13963"/>
              <a:gd name="connsiteY3" fmla="*/ 5470 h 10347"/>
              <a:gd name="connsiteX4" fmla="*/ 10453 w 13963"/>
              <a:gd name="connsiteY4" fmla="*/ 0 h 10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63" h="10347">
                <a:moveTo>
                  <a:pt x="0" y="9450"/>
                </a:moveTo>
                <a:cubicBezTo>
                  <a:pt x="66" y="9885"/>
                  <a:pt x="-189" y="10178"/>
                  <a:pt x="984" y="10272"/>
                </a:cubicBezTo>
                <a:cubicBezTo>
                  <a:pt x="2157" y="10366"/>
                  <a:pt x="12175" y="10413"/>
                  <a:pt x="13205" y="10159"/>
                </a:cubicBezTo>
                <a:cubicBezTo>
                  <a:pt x="14235" y="9905"/>
                  <a:pt x="13921" y="7079"/>
                  <a:pt x="13912" y="5470"/>
                </a:cubicBezTo>
                <a:cubicBezTo>
                  <a:pt x="13865" y="4030"/>
                  <a:pt x="11255" y="1092"/>
                  <a:pt x="10453" y="0"/>
                </a:cubicBezTo>
              </a:path>
            </a:pathLst>
          </a:custGeom>
          <a:noFill/>
          <a:ln w="38100" cap="flat" cmpd="dbl">
            <a:solidFill>
              <a:srgbClr val="3366FF"/>
            </a:solidFill>
            <a:prstDash val="sysDot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5" name="Freeform 98"/>
          <p:cNvSpPr>
            <a:spLocks/>
          </p:cNvSpPr>
          <p:nvPr/>
        </p:nvSpPr>
        <p:spPr bwMode="auto">
          <a:xfrm flipH="1">
            <a:off x="5508104" y="3581642"/>
            <a:ext cx="2038110" cy="398463"/>
          </a:xfrm>
          <a:custGeom>
            <a:avLst/>
            <a:gdLst>
              <a:gd name="T0" fmla="*/ 1297 w 1297"/>
              <a:gd name="T1" fmla="*/ 251 h 251"/>
              <a:gd name="T2" fmla="*/ 343 w 1297"/>
              <a:gd name="T3" fmla="*/ 251 h 251"/>
              <a:gd name="T4" fmla="*/ 0 w 1297"/>
              <a:gd name="T5" fmla="*/ 0 h 251"/>
              <a:gd name="connsiteX0" fmla="*/ 16371 w 16371"/>
              <a:gd name="connsiteY0" fmla="*/ 10000 h 10000"/>
              <a:gd name="connsiteX1" fmla="*/ 2645 w 16371"/>
              <a:gd name="connsiteY1" fmla="*/ 10000 h 10000"/>
              <a:gd name="connsiteX2" fmla="*/ 0 w 16371"/>
              <a:gd name="connsiteY2" fmla="*/ 0 h 10000"/>
              <a:gd name="connsiteX0" fmla="*/ 32717 w 32717"/>
              <a:gd name="connsiteY0" fmla="*/ 9894 h 10000"/>
              <a:gd name="connsiteX1" fmla="*/ 2645 w 32717"/>
              <a:gd name="connsiteY1" fmla="*/ 10000 h 10000"/>
              <a:gd name="connsiteX2" fmla="*/ 0 w 32717"/>
              <a:gd name="connsiteY2" fmla="*/ 0 h 10000"/>
              <a:gd name="connsiteX0" fmla="*/ 30971 w 30971"/>
              <a:gd name="connsiteY0" fmla="*/ 9894 h 10000"/>
              <a:gd name="connsiteX1" fmla="*/ 2645 w 30971"/>
              <a:gd name="connsiteY1" fmla="*/ 10000 h 10000"/>
              <a:gd name="connsiteX2" fmla="*/ 0 w 30971"/>
              <a:gd name="connsiteY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971" h="10000">
                <a:moveTo>
                  <a:pt x="30971" y="9894"/>
                </a:moveTo>
                <a:lnTo>
                  <a:pt x="2645" y="10000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6" name="Freeform 98"/>
          <p:cNvSpPr>
            <a:spLocks/>
          </p:cNvSpPr>
          <p:nvPr/>
        </p:nvSpPr>
        <p:spPr bwMode="auto">
          <a:xfrm>
            <a:off x="3879850" y="2913062"/>
            <a:ext cx="1371600" cy="398463"/>
          </a:xfrm>
          <a:custGeom>
            <a:avLst/>
            <a:gdLst>
              <a:gd name="T0" fmla="*/ 1297 w 1297"/>
              <a:gd name="T1" fmla="*/ 251 h 251"/>
              <a:gd name="T2" fmla="*/ 343 w 1297"/>
              <a:gd name="T3" fmla="*/ 251 h 251"/>
              <a:gd name="T4" fmla="*/ 0 w 1297"/>
              <a:gd name="T5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97" h="251">
                <a:moveTo>
                  <a:pt x="1297" y="251"/>
                </a:moveTo>
                <a:lnTo>
                  <a:pt x="343" y="251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7" name="Freeform 73"/>
          <p:cNvSpPr>
            <a:spLocks/>
          </p:cNvSpPr>
          <p:nvPr/>
        </p:nvSpPr>
        <p:spPr bwMode="auto">
          <a:xfrm>
            <a:off x="7080251" y="2444750"/>
            <a:ext cx="1673418" cy="638968"/>
          </a:xfrm>
          <a:custGeom>
            <a:avLst/>
            <a:gdLst>
              <a:gd name="T0" fmla="*/ 273 w 1134"/>
              <a:gd name="T1" fmla="*/ 241 h 241"/>
              <a:gd name="T2" fmla="*/ 0 w 1134"/>
              <a:gd name="T3" fmla="*/ 0 h 241"/>
              <a:gd name="T4" fmla="*/ 1134 w 1134"/>
              <a:gd name="T5" fmla="*/ 0 h 241"/>
              <a:gd name="connsiteX0" fmla="*/ 3557 w 10000"/>
              <a:gd name="connsiteY0" fmla="*/ 13734 h 13734"/>
              <a:gd name="connsiteX1" fmla="*/ 0 w 10000"/>
              <a:gd name="connsiteY1" fmla="*/ 0 h 13734"/>
              <a:gd name="connsiteX2" fmla="*/ 10000 w 10000"/>
              <a:gd name="connsiteY2" fmla="*/ 0 h 13734"/>
              <a:gd name="connsiteX0" fmla="*/ 3690 w 10000"/>
              <a:gd name="connsiteY0" fmla="*/ 11742 h 11742"/>
              <a:gd name="connsiteX1" fmla="*/ 0 w 10000"/>
              <a:gd name="connsiteY1" fmla="*/ 0 h 11742"/>
              <a:gd name="connsiteX2" fmla="*/ 10000 w 10000"/>
              <a:gd name="connsiteY2" fmla="*/ 0 h 11742"/>
              <a:gd name="connsiteX0" fmla="*/ 3513 w 10000"/>
              <a:gd name="connsiteY0" fmla="*/ 11244 h 11244"/>
              <a:gd name="connsiteX1" fmla="*/ 0 w 10000"/>
              <a:gd name="connsiteY1" fmla="*/ 0 h 11244"/>
              <a:gd name="connsiteX2" fmla="*/ 10000 w 10000"/>
              <a:gd name="connsiteY2" fmla="*/ 0 h 11244"/>
              <a:gd name="connsiteX0" fmla="*/ 0 w 14922"/>
              <a:gd name="connsiteY0" fmla="*/ 0 h 14897"/>
              <a:gd name="connsiteX1" fmla="*/ 4922 w 14922"/>
              <a:gd name="connsiteY1" fmla="*/ 14897 h 14897"/>
              <a:gd name="connsiteX2" fmla="*/ 14922 w 14922"/>
              <a:gd name="connsiteY2" fmla="*/ 14897 h 14897"/>
              <a:gd name="connsiteX0" fmla="*/ 0 w 19043"/>
              <a:gd name="connsiteY0" fmla="*/ 0 h 14897"/>
              <a:gd name="connsiteX1" fmla="*/ 4922 w 19043"/>
              <a:gd name="connsiteY1" fmla="*/ 14897 h 14897"/>
              <a:gd name="connsiteX2" fmla="*/ 19043 w 19043"/>
              <a:gd name="connsiteY2" fmla="*/ 14897 h 14897"/>
              <a:gd name="connsiteX0" fmla="*/ 0 w 16839"/>
              <a:gd name="connsiteY0" fmla="*/ 0 h 14897"/>
              <a:gd name="connsiteX1" fmla="*/ 4922 w 16839"/>
              <a:gd name="connsiteY1" fmla="*/ 14897 h 14897"/>
              <a:gd name="connsiteX2" fmla="*/ 16839 w 16839"/>
              <a:gd name="connsiteY2" fmla="*/ 14897 h 1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839" h="14897">
                <a:moveTo>
                  <a:pt x="0" y="0"/>
                </a:moveTo>
                <a:lnTo>
                  <a:pt x="4922" y="14897"/>
                </a:lnTo>
                <a:lnTo>
                  <a:pt x="16839" y="14897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oval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8" name="Группа 7"/>
          <p:cNvGrpSpPr/>
          <p:nvPr/>
        </p:nvGrpSpPr>
        <p:grpSpPr>
          <a:xfrm>
            <a:off x="606425" y="2035175"/>
            <a:ext cx="1511300" cy="720725"/>
            <a:chOff x="606425" y="2035175"/>
            <a:chExt cx="1511300" cy="720725"/>
          </a:xfrm>
        </p:grpSpPr>
        <p:grpSp>
          <p:nvGrpSpPr>
            <p:cNvPr id="3138" name="Group 66"/>
            <p:cNvGrpSpPr>
              <a:grpSpLocks/>
            </p:cNvGrpSpPr>
            <p:nvPr/>
          </p:nvGrpSpPr>
          <p:grpSpPr bwMode="auto">
            <a:xfrm>
              <a:off x="606425" y="2035175"/>
              <a:ext cx="1511300" cy="720725"/>
              <a:chOff x="4941" y="2238"/>
              <a:chExt cx="1980" cy="900"/>
            </a:xfrm>
          </p:grpSpPr>
          <p:sp>
            <p:nvSpPr>
              <p:cNvPr id="3139" name="Oval 67"/>
              <p:cNvSpPr>
                <a:spLocks noChangeArrowheads="1"/>
              </p:cNvSpPr>
              <p:nvPr/>
            </p:nvSpPr>
            <p:spPr bwMode="auto">
              <a:xfrm>
                <a:off x="4941" y="2238"/>
                <a:ext cx="1980" cy="900"/>
              </a:xfrm>
              <a:prstGeom prst="ellipse">
                <a:avLst/>
              </a:prstGeom>
              <a:solidFill>
                <a:srgbClr val="FFCC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40" name="Text Box 68"/>
              <p:cNvSpPr txBox="1">
                <a:spLocks noChangeArrowheads="1"/>
              </p:cNvSpPr>
              <p:nvPr/>
            </p:nvSpPr>
            <p:spPr bwMode="auto">
              <a:xfrm>
                <a:off x="5670" y="2505"/>
                <a:ext cx="540" cy="360"/>
              </a:xfrm>
              <a:prstGeom prst="rect">
                <a:avLst/>
              </a:prstGeom>
              <a:solidFill>
                <a:srgbClr val="FFC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10800" rIns="18000" bIns="10800"/>
              <a:lstStyle/>
              <a:p>
                <a:pPr algn="ctr"/>
                <a:endParaRPr lang="ru-RU" altLang="ru-RU" sz="1600" dirty="0">
                  <a:latin typeface="Times New Roman" pitchFamily="18" charset="0"/>
                </a:endParaRPr>
              </a:p>
            </p:txBody>
          </p:sp>
        </p:grpSp>
        <p:grpSp>
          <p:nvGrpSpPr>
            <p:cNvPr id="3" name="Группа 2"/>
            <p:cNvGrpSpPr/>
            <p:nvPr/>
          </p:nvGrpSpPr>
          <p:grpSpPr>
            <a:xfrm>
              <a:off x="1102721" y="2198726"/>
              <a:ext cx="555625" cy="362360"/>
              <a:chOff x="1036046" y="2008226"/>
              <a:chExt cx="555625" cy="362360"/>
            </a:xfrm>
          </p:grpSpPr>
          <p:sp>
            <p:nvSpPr>
              <p:cNvPr id="3175" name="Oval 103"/>
              <p:cNvSpPr>
                <a:spLocks noChangeArrowheads="1"/>
              </p:cNvSpPr>
              <p:nvPr/>
            </p:nvSpPr>
            <p:spPr bwMode="auto">
              <a:xfrm>
                <a:off x="1036046" y="2029273"/>
                <a:ext cx="555625" cy="341313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dirty="0"/>
              </a:p>
            </p:txBody>
          </p:sp>
          <p:sp>
            <p:nvSpPr>
              <p:cNvPr id="109" name="Прямоугольник 108"/>
              <p:cNvSpPr/>
              <p:nvPr/>
            </p:nvSpPr>
            <p:spPr>
              <a:xfrm>
                <a:off x="1084469" y="2008226"/>
                <a:ext cx="458780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/>
                <a:r>
                  <a:rPr lang="ru-RU" altLang="ru-RU" sz="1600" i="1" dirty="0" err="1" smtClean="0">
                    <a:solidFill>
                      <a:srgbClr val="000000"/>
                    </a:solidFill>
                    <a:latin typeface="Times New Roman" pitchFamily="18" charset="0"/>
                  </a:rPr>
                  <a:t>С</a:t>
                </a:r>
                <a:r>
                  <a:rPr lang="ru-RU" altLang="ru-RU" sz="1600" i="1" baseline="-25000" dirty="0" err="1" smtClean="0">
                    <a:solidFill>
                      <a:srgbClr val="000000"/>
                    </a:solidFill>
                    <a:latin typeface="Times New Roman" pitchFamily="18" charset="0"/>
                  </a:rPr>
                  <a:t>пр</a:t>
                </a:r>
                <a:endParaRPr lang="ru-RU" altLang="ru-RU" sz="1600" dirty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</p:grpSp>
      <p:grpSp>
        <p:nvGrpSpPr>
          <p:cNvPr id="9" name="Группа 8"/>
          <p:cNvGrpSpPr/>
          <p:nvPr/>
        </p:nvGrpSpPr>
        <p:grpSpPr>
          <a:xfrm>
            <a:off x="2751036" y="4896094"/>
            <a:ext cx="562871" cy="364087"/>
            <a:chOff x="2751036" y="4896094"/>
            <a:chExt cx="562871" cy="364087"/>
          </a:xfrm>
        </p:grpSpPr>
        <p:sp>
          <p:nvSpPr>
            <p:cNvPr id="3119" name="Oval 47"/>
            <p:cNvSpPr>
              <a:spLocks noChangeArrowheads="1"/>
            </p:cNvSpPr>
            <p:nvPr/>
          </p:nvSpPr>
          <p:spPr bwMode="auto">
            <a:xfrm>
              <a:off x="2751036" y="4932362"/>
              <a:ext cx="562871" cy="327819"/>
            </a:xfrm>
            <a:prstGeom prst="ellipse">
              <a:avLst/>
            </a:prstGeom>
            <a:pattFill prst="pct60">
              <a:fgClr>
                <a:srgbClr val="FFCCFF"/>
              </a:fgClr>
              <a:bgClr>
                <a:schemeClr val="bg1"/>
              </a:bgClr>
            </a:pattFill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2811527" y="4896094"/>
              <a:ext cx="50206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altLang="ru-RU" sz="1600" i="1" dirty="0">
                  <a:latin typeface="Times New Roman" pitchFamily="18" charset="0"/>
                </a:rPr>
                <a:t>С</a:t>
              </a:r>
              <a:r>
                <a:rPr lang="en-US" altLang="ru-RU" sz="1600" i="1" dirty="0">
                  <a:latin typeface="Times New Roman" pitchFamily="18" charset="0"/>
                </a:rPr>
                <a:t>'</a:t>
              </a:r>
              <a:r>
                <a:rPr lang="ru-RU" altLang="ru-RU" sz="1600" i="1" baseline="-25000" dirty="0" err="1">
                  <a:latin typeface="Times New Roman" pitchFamily="18" charset="0"/>
                </a:rPr>
                <a:t>пр</a:t>
              </a:r>
              <a:endParaRPr lang="ru-RU" sz="1600" dirty="0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827584" y="404664"/>
            <a:ext cx="76328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Корниенко А.Ф. </a:t>
            </a:r>
            <a:r>
              <a:rPr lang="ru-RU" sz="15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Психика в контексте естественнонаучной исследовательской </a:t>
            </a:r>
            <a:r>
              <a:rPr lang="ru-RU" sz="1500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парадигмы</a:t>
            </a:r>
          </a:p>
          <a:p>
            <a:r>
              <a:rPr lang="ru-RU" sz="1500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 </a:t>
            </a:r>
            <a:r>
              <a:rPr lang="ru-RU" sz="15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Наука и Мир. – 2016. –  № 3 (31). –  Т. </a:t>
            </a:r>
            <a:r>
              <a:rPr lang="en-US" sz="15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sz="15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– С. 115-119.</a:t>
            </a:r>
            <a:endParaRPr lang="ru-RU" sz="15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0075" y="923747"/>
            <a:ext cx="8213923" cy="680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</a:pP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Психика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–  системное  свойство  мозга  (форма  организации нервных процессов, протекающих</a:t>
            </a:r>
          </a:p>
          <a:p>
            <a:pPr>
              <a:lnSpc>
                <a:spcPct val="85000"/>
              </a:lnSpc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мозге),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обеспечивающее получение организмом знаний об особенностях ситуации ближайшего </a:t>
            </a:r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будущего, на основе которых строится поведение.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141" name="Group 69"/>
          <p:cNvGrpSpPr>
            <a:grpSpLocks/>
          </p:cNvGrpSpPr>
          <p:nvPr/>
        </p:nvGrpSpPr>
        <p:grpSpPr bwMode="auto">
          <a:xfrm flipH="1">
            <a:off x="1652588" y="2163637"/>
            <a:ext cx="1944687" cy="255718"/>
            <a:chOff x="6940" y="2399"/>
            <a:chExt cx="1400" cy="275"/>
          </a:xfrm>
        </p:grpSpPr>
        <p:sp>
          <p:nvSpPr>
            <p:cNvPr id="3142" name="Text Box 70" descr="30%"/>
            <p:cNvSpPr txBox="1">
              <a:spLocks noChangeArrowheads="1"/>
            </p:cNvSpPr>
            <p:nvPr/>
          </p:nvSpPr>
          <p:spPr bwMode="auto">
            <a:xfrm>
              <a:off x="7356" y="2399"/>
              <a:ext cx="425" cy="22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/>
            <a:p>
              <a:pPr algn="ctr"/>
              <a:r>
                <a:rPr lang="ru-RU" altLang="ru-RU" sz="1400" dirty="0">
                  <a:latin typeface="Times New Roman" pitchFamily="18" charset="0"/>
                </a:rPr>
                <a:t>Δ</a:t>
              </a:r>
              <a:r>
                <a:rPr lang="en-US" altLang="ru-RU" sz="1400" i="1" dirty="0"/>
                <a:t>t</a:t>
              </a:r>
              <a:endParaRPr lang="ru-RU" altLang="ru-RU" dirty="0"/>
            </a:p>
          </p:txBody>
        </p:sp>
        <p:sp>
          <p:nvSpPr>
            <p:cNvPr id="3143" name="Freeform 71"/>
            <p:cNvSpPr>
              <a:spLocks/>
            </p:cNvSpPr>
            <p:nvPr/>
          </p:nvSpPr>
          <p:spPr bwMode="auto">
            <a:xfrm>
              <a:off x="6940" y="2654"/>
              <a:ext cx="1400" cy="20"/>
            </a:xfrm>
            <a:custGeom>
              <a:avLst/>
              <a:gdLst>
                <a:gd name="T0" fmla="*/ 0 w 1400"/>
                <a:gd name="T1" fmla="*/ 20 h 20"/>
                <a:gd name="T2" fmla="*/ 1400 w 1400"/>
                <a:gd name="T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0" h="20">
                  <a:moveTo>
                    <a:pt x="0" y="20"/>
                  </a:moveTo>
                  <a:lnTo>
                    <a:pt x="1400" y="0"/>
                  </a:lnTo>
                </a:path>
              </a:pathLst>
            </a:custGeom>
            <a:noFill/>
            <a:ln w="38100" cap="flat" cmpd="dbl">
              <a:solidFill>
                <a:srgbClr val="000000"/>
              </a:solidFill>
              <a:prstDash val="sysDot"/>
              <a:round/>
              <a:headEnd type="none" w="med" len="med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145" name="Freeform 73"/>
          <p:cNvSpPr>
            <a:spLocks/>
          </p:cNvSpPr>
          <p:nvPr/>
        </p:nvSpPr>
        <p:spPr bwMode="auto">
          <a:xfrm>
            <a:off x="1553977" y="2466185"/>
            <a:ext cx="1482911" cy="569940"/>
          </a:xfrm>
          <a:custGeom>
            <a:avLst/>
            <a:gdLst>
              <a:gd name="T0" fmla="*/ 273 w 1134"/>
              <a:gd name="T1" fmla="*/ 241 h 241"/>
              <a:gd name="T2" fmla="*/ 0 w 1134"/>
              <a:gd name="T3" fmla="*/ 0 h 241"/>
              <a:gd name="T4" fmla="*/ 1134 w 1134"/>
              <a:gd name="T5" fmla="*/ 0 h 241"/>
              <a:gd name="connsiteX0" fmla="*/ 3557 w 10000"/>
              <a:gd name="connsiteY0" fmla="*/ 13734 h 13734"/>
              <a:gd name="connsiteX1" fmla="*/ 0 w 10000"/>
              <a:gd name="connsiteY1" fmla="*/ 0 h 13734"/>
              <a:gd name="connsiteX2" fmla="*/ 10000 w 10000"/>
              <a:gd name="connsiteY2" fmla="*/ 0 h 13734"/>
              <a:gd name="connsiteX0" fmla="*/ 3690 w 10000"/>
              <a:gd name="connsiteY0" fmla="*/ 11742 h 11742"/>
              <a:gd name="connsiteX1" fmla="*/ 0 w 10000"/>
              <a:gd name="connsiteY1" fmla="*/ 0 h 11742"/>
              <a:gd name="connsiteX2" fmla="*/ 10000 w 10000"/>
              <a:gd name="connsiteY2" fmla="*/ 0 h 11742"/>
              <a:gd name="connsiteX0" fmla="*/ 3513 w 10000"/>
              <a:gd name="connsiteY0" fmla="*/ 11244 h 11244"/>
              <a:gd name="connsiteX1" fmla="*/ 0 w 10000"/>
              <a:gd name="connsiteY1" fmla="*/ 0 h 11244"/>
              <a:gd name="connsiteX2" fmla="*/ 10000 w 10000"/>
              <a:gd name="connsiteY2" fmla="*/ 0 h 11244"/>
              <a:gd name="connsiteX0" fmla="*/ 0 w 14922"/>
              <a:gd name="connsiteY0" fmla="*/ 0 h 14897"/>
              <a:gd name="connsiteX1" fmla="*/ 4922 w 14922"/>
              <a:gd name="connsiteY1" fmla="*/ 14897 h 14897"/>
              <a:gd name="connsiteX2" fmla="*/ 14922 w 14922"/>
              <a:gd name="connsiteY2" fmla="*/ 14897 h 1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22" h="14897">
                <a:moveTo>
                  <a:pt x="0" y="0"/>
                </a:moveTo>
                <a:lnTo>
                  <a:pt x="4922" y="14897"/>
                </a:lnTo>
                <a:lnTo>
                  <a:pt x="14922" y="14897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oval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23" name="Text Box 51" descr="30%"/>
          <p:cNvSpPr txBox="1">
            <a:spLocks noChangeArrowheads="1"/>
          </p:cNvSpPr>
          <p:nvPr/>
        </p:nvSpPr>
        <p:spPr bwMode="auto">
          <a:xfrm>
            <a:off x="426381" y="4457700"/>
            <a:ext cx="1908306" cy="385763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>
              <a:lnSpc>
                <a:spcPct val="80000"/>
              </a:lnSpc>
            </a:pPr>
            <a:r>
              <a:rPr lang="ru-RU" altLang="ru-RU" sz="1500" dirty="0">
                <a:latin typeface="Times New Roman" pitchFamily="18" charset="0"/>
                <a:cs typeface="Times New Roman" panose="02020603050405020304" pitchFamily="18" charset="0"/>
              </a:rPr>
              <a:t>Знание о </a:t>
            </a:r>
            <a:r>
              <a:rPr lang="ru-RU" altLang="ru-RU" sz="1500" dirty="0" smtClean="0">
                <a:latin typeface="Times New Roman" pitchFamily="18" charset="0"/>
                <a:cs typeface="Times New Roman" panose="02020603050405020304" pitchFamily="18" charset="0"/>
              </a:rPr>
              <a:t>ситуации недавнего прошлого</a:t>
            </a:r>
            <a:endParaRPr lang="en-US" altLang="ru-RU" sz="1500" dirty="0">
              <a:latin typeface="Times New Roman" pitchFamily="18" charset="0"/>
              <a:cs typeface="Times New Roman" panose="02020603050405020304" pitchFamily="18" charset="0"/>
            </a:endParaRPr>
          </a:p>
          <a:p>
            <a:endParaRPr lang="ru-RU" altLang="ru-RU" sz="1500" dirty="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122" name="Freeform 50"/>
          <p:cNvSpPr>
            <a:spLocks/>
          </p:cNvSpPr>
          <p:nvPr/>
        </p:nvSpPr>
        <p:spPr bwMode="auto">
          <a:xfrm>
            <a:off x="474432" y="4876800"/>
            <a:ext cx="2354493" cy="203200"/>
          </a:xfrm>
          <a:custGeom>
            <a:avLst/>
            <a:gdLst>
              <a:gd name="T0" fmla="*/ 0 w 1372"/>
              <a:gd name="T1" fmla="*/ 0 h 128"/>
              <a:gd name="T2" fmla="*/ 1018 w 1372"/>
              <a:gd name="T3" fmla="*/ 0 h 128"/>
              <a:gd name="T4" fmla="*/ 1372 w 1372"/>
              <a:gd name="T5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372" h="128">
                <a:moveTo>
                  <a:pt x="0" y="0"/>
                </a:moveTo>
                <a:lnTo>
                  <a:pt x="1018" y="0"/>
                </a:lnTo>
                <a:lnTo>
                  <a:pt x="1372" y="128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none" w="med" len="med"/>
            <a:tailEnd type="oval" w="sm" len="sm"/>
          </a:ln>
          <a:extLst/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1000"/>
                                        <p:tgtEl>
                                          <p:spTgt spid="3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1000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9" dur="1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withGroup">
                            <p:stCondLst>
                              <p:cond delay="18500"/>
                            </p:stCondLst>
                            <p:childTnLst>
                              <p:par>
                                <p:cTn id="1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0500"/>
                            </p:stCondLst>
                            <p:childTnLst>
                              <p:par>
                                <p:cTn id="1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1000"/>
                                        <p:tgtEl>
                                          <p:spTgt spid="3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1500"/>
                            </p:stCondLst>
                            <p:childTnLst>
                              <p:par>
                                <p:cTn id="1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3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3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3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2000"/>
                            </p:stCondLst>
                            <p:childTnLst>
                              <p:par>
                                <p:cTn id="1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5" dur="1000"/>
                                        <p:tgtEl>
                                          <p:spTgt spid="3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3000"/>
                            </p:stCondLst>
                            <p:childTnLst>
                              <p:par>
                                <p:cTn id="1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3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3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3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withGroup">
                            <p:stCondLst>
                              <p:cond delay="23500"/>
                            </p:stCondLst>
                            <p:childTnLst>
                              <p:par>
                                <p:cTn id="1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5" dur="10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24500"/>
                            </p:stCondLst>
                            <p:childTnLst>
                              <p:par>
                                <p:cTn id="1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2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3" dur="5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 nodeType="withGroup">
                            <p:stCondLst>
                              <p:cond delay="25500"/>
                            </p:stCondLst>
                            <p:childTnLst>
                              <p:par>
                                <p:cTn id="2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3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3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2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3" dur="1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27000"/>
                            </p:stCondLst>
                            <p:childTnLst>
                              <p:par>
                                <p:cTn id="2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3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3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27500"/>
                            </p:stCondLst>
                            <p:childTnLst>
                              <p:par>
                                <p:cTn id="2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3" dur="500"/>
                                        <p:tgtEl>
                                          <p:spTgt spid="3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8000"/>
                            </p:stCondLst>
                            <p:childTnLst>
                              <p:par>
                                <p:cTn id="2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28500"/>
                            </p:stCondLst>
                            <p:childTnLst>
                              <p:par>
                                <p:cTn id="2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3" dur="1000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29500"/>
                            </p:stCondLst>
                            <p:childTnLst>
                              <p:par>
                                <p:cTn id="2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3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3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30000"/>
                            </p:stCondLst>
                            <p:childTnLst>
                              <p:par>
                                <p:cTn id="2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3" dur="1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6" dur="1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31000"/>
                            </p:stCondLst>
                            <p:childTnLst>
                              <p:par>
                                <p:cTn id="24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31500"/>
                            </p:stCondLst>
                            <p:childTnLst>
                              <p:par>
                                <p:cTn id="2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6" dur="10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32500"/>
                            </p:stCondLst>
                            <p:childTnLst>
                              <p:par>
                                <p:cTn id="2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 nodeType="withGroup">
                            <p:stCondLst>
                              <p:cond delay="33000"/>
                            </p:stCondLst>
                            <p:childTnLst>
                              <p:par>
                                <p:cTn id="264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6" dur="1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0"/>
                            </p:stCondLst>
                            <p:childTnLst>
                              <p:par>
                                <p:cTn id="2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0" dur="1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3" dur="1000"/>
                                        <p:tgtEl>
                                          <p:spTgt spid="3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2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 nodeType="afterGroup">
                            <p:stCondLst>
                              <p:cond delay="35500"/>
                            </p:stCondLst>
                            <p:childTnLst>
                              <p:par>
                                <p:cTn id="2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3" dur="1000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36500"/>
                            </p:stCondLst>
                            <p:childTnLst>
                              <p:par>
                                <p:cTn id="2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37000"/>
                            </p:stCondLst>
                            <p:childTnLst>
                              <p:par>
                                <p:cTn id="2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3" dur="1000"/>
                                        <p:tgtEl>
                                          <p:spTgt spid="3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2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7" dur="1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299" presetID="22" presetClass="entr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1" dur="1000"/>
                                        <p:tgtEl>
                                          <p:spTgt spid="3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40000"/>
                            </p:stCondLst>
                            <p:childTnLst>
                              <p:par>
                                <p:cTn id="30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5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41000"/>
                            </p:stCondLst>
                            <p:childTnLst>
                              <p:par>
                                <p:cTn id="307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500" fill="hold"/>
                                        <p:tgtEl>
                                          <p:spTgt spid="3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3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1" dur="500"/>
                                        <p:tgtEl>
                                          <p:spTgt spid="3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41500"/>
                            </p:stCondLst>
                            <p:childTnLst>
                              <p:par>
                                <p:cTn id="313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/>
      <p:bldP spid="3075" grpId="1"/>
      <p:bldP spid="3076" grpId="0" animBg="1"/>
      <p:bldP spid="3077" grpId="0" animBg="1"/>
      <p:bldP spid="3079" grpId="0"/>
      <p:bldP spid="3080" grpId="0" animBg="1"/>
      <p:bldP spid="3082" grpId="0"/>
      <p:bldP spid="3083" grpId="0" animBg="1"/>
      <p:bldP spid="3084" grpId="0" animBg="1"/>
      <p:bldP spid="3085" grpId="0" animBg="1"/>
      <p:bldP spid="3094" grpId="0"/>
      <p:bldP spid="3095" grpId="0" animBg="1"/>
      <p:bldP spid="3096" grpId="0" animBg="1"/>
      <p:bldP spid="3100" grpId="0" animBg="1"/>
      <p:bldP spid="3102" grpId="0" animBg="1"/>
      <p:bldP spid="3103" grpId="0"/>
      <p:bldP spid="3105" grpId="0" animBg="1"/>
      <p:bldP spid="3109" grpId="0" animBg="1"/>
      <p:bldP spid="3110" grpId="0" animBg="1"/>
      <p:bldP spid="3114" grpId="0" animBg="1"/>
      <p:bldP spid="3125" grpId="0"/>
      <p:bldP spid="3126" grpId="0" animBg="1"/>
      <p:bldP spid="3130" grpId="0" animBg="1"/>
      <p:bldP spid="3131" grpId="1"/>
      <p:bldP spid="3133" grpId="0"/>
      <p:bldP spid="3134" grpId="0" animBg="1"/>
      <p:bldP spid="3136" grpId="0"/>
      <p:bldP spid="3137" grpId="0" animBg="1"/>
      <p:bldP spid="3144" grpId="0"/>
      <p:bldP spid="3146" grpId="0"/>
      <p:bldP spid="3147" grpId="0" animBg="1"/>
      <p:bldP spid="3148" grpId="2"/>
      <p:bldP spid="3149" grpId="0" animBg="1"/>
      <p:bldP spid="3151" grpId="0" animBg="1"/>
      <p:bldP spid="3159" grpId="0"/>
      <p:bldP spid="3160" grpId="0" animBg="1"/>
      <p:bldP spid="3162" grpId="0" animBg="1"/>
      <p:bldP spid="3169" grpId="0" animBg="1"/>
      <p:bldP spid="3170" grpId="0" animBg="1"/>
      <p:bldP spid="3171" grpId="0" animBg="1"/>
      <p:bldP spid="3176" grpId="2" animBg="1"/>
      <p:bldP spid="105" grpId="0" animBg="1"/>
      <p:bldP spid="106" grpId="0" animBg="1"/>
      <p:bldP spid="107" grpId="0" animBg="1"/>
      <p:bldP spid="6" grpId="0"/>
      <p:bldP spid="3145" grpId="0" animBg="1"/>
      <p:bldP spid="3123" grpId="0"/>
      <p:bldP spid="312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3|3.8|2.9|2.7|3.9|3.7|7.1|7.1|3.4|3.2|4.5|4"/>
</p:tagLst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669</TotalTime>
  <Words>179</Words>
  <Application>Microsoft Office PowerPoint</Application>
  <PresentationFormat>Экран (4:3)</PresentationFormat>
  <Paragraphs>49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Оформление по умолчанию</vt:lpstr>
      <vt:lpstr>С у щ н о с т ь   п с и х и к и</vt:lpstr>
    </vt:vector>
  </TitlesOfParts>
  <Company>RePack by SPecialiST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Сущность психики и психической формы отражения</dc:title>
  <dc:creator>Александр</dc:creator>
  <cp:lastModifiedBy>Александр</cp:lastModifiedBy>
  <cp:revision>31</cp:revision>
  <dcterms:created xsi:type="dcterms:W3CDTF">2013-10-19T19:09:14Z</dcterms:created>
  <dcterms:modified xsi:type="dcterms:W3CDTF">2017-12-27T16:58:15Z</dcterms:modified>
</cp:coreProperties>
</file>