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6" r:id="rId3"/>
    <p:sldId id="280" r:id="rId4"/>
    <p:sldId id="287" r:id="rId5"/>
    <p:sldId id="289" r:id="rId6"/>
    <p:sldId id="276" r:id="rId7"/>
    <p:sldId id="284" r:id="rId8"/>
    <p:sldId id="285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CC6600"/>
    <a:srgbClr val="0000CC"/>
    <a:srgbClr val="F6DDA0"/>
    <a:srgbClr val="F3D17D"/>
    <a:srgbClr val="FFE6CD"/>
    <a:srgbClr val="DDFFDD"/>
    <a:srgbClr val="FFCC66"/>
    <a:srgbClr val="FF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23" autoAdjust="0"/>
    <p:restoredTop sz="94660"/>
  </p:normalViewPr>
  <p:slideViewPr>
    <p:cSldViewPr>
      <p:cViewPr>
        <p:scale>
          <a:sx n="106" d="100"/>
          <a:sy n="106" d="100"/>
        </p:scale>
        <p:origin x="-258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22.png"/><Relationship Id="rId18" Type="http://schemas.openxmlformats.org/officeDocument/2006/relationships/image" Target="../media/image27.wmf"/><Relationship Id="rId3" Type="http://schemas.openxmlformats.org/officeDocument/2006/relationships/image" Target="../media/image13.wmf"/><Relationship Id="rId21" Type="http://schemas.openxmlformats.org/officeDocument/2006/relationships/image" Target="../media/image30.wmf"/><Relationship Id="rId7" Type="http://schemas.openxmlformats.org/officeDocument/2006/relationships/image" Target="../media/image16.wmf"/><Relationship Id="rId12" Type="http://schemas.openxmlformats.org/officeDocument/2006/relationships/image" Target="../media/image21.wmf"/><Relationship Id="rId17" Type="http://schemas.openxmlformats.org/officeDocument/2006/relationships/image" Target="../media/image26.wmf"/><Relationship Id="rId25" Type="http://schemas.openxmlformats.org/officeDocument/2006/relationships/image" Target="../media/image33.wmf"/><Relationship Id="rId2" Type="http://schemas.openxmlformats.org/officeDocument/2006/relationships/image" Target="../media/image12.wmf"/><Relationship Id="rId16" Type="http://schemas.openxmlformats.org/officeDocument/2006/relationships/image" Target="../media/image25.wmf"/><Relationship Id="rId20" Type="http://schemas.openxmlformats.org/officeDocument/2006/relationships/image" Target="../media/image29.wmf"/><Relationship Id="rId1" Type="http://schemas.openxmlformats.org/officeDocument/2006/relationships/image" Target="../media/image1.png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24" Type="http://schemas.openxmlformats.org/officeDocument/2006/relationships/image" Target="../media/image32.wmf"/><Relationship Id="rId5" Type="http://schemas.openxmlformats.org/officeDocument/2006/relationships/image" Target="../media/image14.wmf"/><Relationship Id="rId15" Type="http://schemas.openxmlformats.org/officeDocument/2006/relationships/image" Target="../media/image24.wmf"/><Relationship Id="rId23" Type="http://schemas.openxmlformats.org/officeDocument/2006/relationships/image" Target="../media/image4.png"/><Relationship Id="rId10" Type="http://schemas.openxmlformats.org/officeDocument/2006/relationships/image" Target="../media/image19.png"/><Relationship Id="rId19" Type="http://schemas.openxmlformats.org/officeDocument/2006/relationships/image" Target="../media/image28.wmf"/><Relationship Id="rId4" Type="http://schemas.openxmlformats.org/officeDocument/2006/relationships/image" Target="../media/image6.png"/><Relationship Id="rId9" Type="http://schemas.openxmlformats.org/officeDocument/2006/relationships/image" Target="../media/image18.wmf"/><Relationship Id="rId14" Type="http://schemas.openxmlformats.org/officeDocument/2006/relationships/image" Target="../media/image23.wmf"/><Relationship Id="rId22" Type="http://schemas.openxmlformats.org/officeDocument/2006/relationships/image" Target="../media/image3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3F246-E993-4CDF-8CE4-3A5A58A989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219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59B4E-D70B-4398-B982-6601909ED1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70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E075B-815B-4949-8AEB-8C0D19B403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572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08B4D-C152-44F7-B3EB-EF1529725E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03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FAD07-BA9F-4A03-8B9A-E8BF24B00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73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07B7F-E8F3-4510-9152-A29CFA48C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036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179BF-398B-4241-A989-0BF864FA2B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441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C523D-450F-4C3C-9125-A744D6E216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49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2560E-7786-412D-8716-46B53DB99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39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F5789-E5BF-40A7-8E8D-6D2D000CCB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079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BDDFB-EF73-4C6F-AE69-16EA7F38D7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567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B4FD7-9BF6-4BAB-B790-089CDE986D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02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2F73497-272F-4162-BE72-EC27E4C4F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7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20.wmf"/><Relationship Id="rId26" Type="http://schemas.openxmlformats.org/officeDocument/2006/relationships/image" Target="../media/image25.wmf"/><Relationship Id="rId39" Type="http://schemas.openxmlformats.org/officeDocument/2006/relationships/oleObject" Target="../embeddings/oleObject27.bin"/><Relationship Id="rId3" Type="http://schemas.openxmlformats.org/officeDocument/2006/relationships/oleObject" Target="../embeddings/oleObject9.bin"/><Relationship Id="rId21" Type="http://schemas.openxmlformats.org/officeDocument/2006/relationships/oleObject" Target="../embeddings/oleObject18.bin"/><Relationship Id="rId34" Type="http://schemas.openxmlformats.org/officeDocument/2006/relationships/image" Target="../media/image29.wmf"/><Relationship Id="rId42" Type="http://schemas.openxmlformats.org/officeDocument/2006/relationships/image" Target="../media/image33.wmf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16.bin"/><Relationship Id="rId25" Type="http://schemas.openxmlformats.org/officeDocument/2006/relationships/oleObject" Target="../embeddings/oleObject20.bin"/><Relationship Id="rId33" Type="http://schemas.openxmlformats.org/officeDocument/2006/relationships/oleObject" Target="../embeddings/oleObject24.bin"/><Relationship Id="rId38" Type="http://schemas.openxmlformats.org/officeDocument/2006/relationships/image" Target="../media/image31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8.wmf"/><Relationship Id="rId20" Type="http://schemas.openxmlformats.org/officeDocument/2006/relationships/image" Target="../media/image21.wmf"/><Relationship Id="rId29" Type="http://schemas.openxmlformats.org/officeDocument/2006/relationships/oleObject" Target="../embeddings/oleObject22.bin"/><Relationship Id="rId41" Type="http://schemas.openxmlformats.org/officeDocument/2006/relationships/oleObject" Target="../embeddings/oleObject28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3.bin"/><Relationship Id="rId24" Type="http://schemas.openxmlformats.org/officeDocument/2006/relationships/image" Target="../media/image24.wmf"/><Relationship Id="rId32" Type="http://schemas.openxmlformats.org/officeDocument/2006/relationships/image" Target="../media/image28.wmf"/><Relationship Id="rId37" Type="http://schemas.openxmlformats.org/officeDocument/2006/relationships/oleObject" Target="../embeddings/oleObject26.bin"/><Relationship Id="rId40" Type="http://schemas.openxmlformats.org/officeDocument/2006/relationships/image" Target="../media/image32.wmf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23" Type="http://schemas.openxmlformats.org/officeDocument/2006/relationships/oleObject" Target="../embeddings/oleObject19.bin"/><Relationship Id="rId28" Type="http://schemas.openxmlformats.org/officeDocument/2006/relationships/image" Target="../media/image26.wmf"/><Relationship Id="rId36" Type="http://schemas.openxmlformats.org/officeDocument/2006/relationships/image" Target="../media/image30.wmf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17.bin"/><Relationship Id="rId31" Type="http://schemas.openxmlformats.org/officeDocument/2006/relationships/oleObject" Target="../embeddings/oleObject23.bin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7.wmf"/><Relationship Id="rId22" Type="http://schemas.openxmlformats.org/officeDocument/2006/relationships/image" Target="../media/image23.wmf"/><Relationship Id="rId27" Type="http://schemas.openxmlformats.org/officeDocument/2006/relationships/oleObject" Target="../embeddings/oleObject21.bin"/><Relationship Id="rId30" Type="http://schemas.openxmlformats.org/officeDocument/2006/relationships/image" Target="../media/image27.wmf"/><Relationship Id="rId35" Type="http://schemas.openxmlformats.org/officeDocument/2006/relationships/oleObject" Target="../embeddings/oleObject25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368675" y="1525588"/>
            <a:ext cx="2205038" cy="314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600" b="1" dirty="0">
                <a:latin typeface="Times New Roman" pitchFamily="18" charset="0"/>
                <a:cs typeface="Times New Roman" pitchFamily="18" charset="0"/>
              </a:rPr>
              <a:t>Проблемы сознания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698625" y="2682875"/>
            <a:ext cx="1916113" cy="3381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Гносеологическая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321873" y="2682875"/>
            <a:ext cx="1908000" cy="3381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Онтологическая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270000" y="4559300"/>
            <a:ext cx="2770188" cy="865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Что такое "сознание", 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для чего оно предназначено,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какую функцию выполняет? 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4465638" y="4545013"/>
            <a:ext cx="1509712" cy="86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Как возникло 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сознание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в Природе? 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4271963" y="3714750"/>
            <a:ext cx="1871662" cy="3381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Филогенетическая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6353175" y="3714750"/>
            <a:ext cx="1871663" cy="3381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Онтогенетическая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6405563" y="4540250"/>
            <a:ext cx="1800225" cy="1120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Как возникают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индивидуальные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формы сознания</a:t>
            </a:r>
          </a:p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в Обществе? </a:t>
            </a:r>
          </a:p>
        </p:txBody>
      </p:sp>
      <p:sp>
        <p:nvSpPr>
          <p:cNvPr id="27659" name="Freeform 11"/>
          <p:cNvSpPr>
            <a:spLocks/>
          </p:cNvSpPr>
          <p:nvPr/>
        </p:nvSpPr>
        <p:spPr bwMode="auto">
          <a:xfrm>
            <a:off x="2663825" y="1843088"/>
            <a:ext cx="1260475" cy="838200"/>
          </a:xfrm>
          <a:custGeom>
            <a:avLst/>
            <a:gdLst>
              <a:gd name="T0" fmla="*/ 1260000 w 917"/>
              <a:gd name="T1" fmla="*/ 0 h 523"/>
              <a:gd name="T2" fmla="*/ 1260000 w 917"/>
              <a:gd name="T3" fmla="*/ 528883 h 523"/>
              <a:gd name="T4" fmla="*/ 0 w 917"/>
              <a:gd name="T5" fmla="*/ 528883 h 523"/>
              <a:gd name="T6" fmla="*/ 1374 w 917"/>
              <a:gd name="T7" fmla="*/ 838200 h 52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17" h="523">
                <a:moveTo>
                  <a:pt x="917" y="0"/>
                </a:moveTo>
                <a:lnTo>
                  <a:pt x="917" y="330"/>
                </a:lnTo>
                <a:lnTo>
                  <a:pt x="0" y="330"/>
                </a:lnTo>
                <a:lnTo>
                  <a:pt x="1" y="523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0" name="Freeform 12"/>
          <p:cNvSpPr>
            <a:spLocks/>
          </p:cNvSpPr>
          <p:nvPr/>
        </p:nvSpPr>
        <p:spPr bwMode="auto">
          <a:xfrm>
            <a:off x="5011738" y="1843088"/>
            <a:ext cx="1258887" cy="838200"/>
          </a:xfrm>
          <a:custGeom>
            <a:avLst/>
            <a:gdLst>
              <a:gd name="T0" fmla="*/ 0 w 527"/>
              <a:gd name="T1" fmla="*/ 0 h 528"/>
              <a:gd name="T2" fmla="*/ 2391 w 527"/>
              <a:gd name="T3" fmla="*/ 531813 h 528"/>
              <a:gd name="T4" fmla="*/ 1260000 w 527"/>
              <a:gd name="T5" fmla="*/ 531813 h 528"/>
              <a:gd name="T6" fmla="*/ 1257609 w 527"/>
              <a:gd name="T7" fmla="*/ 838200 h 52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27" h="528">
                <a:moveTo>
                  <a:pt x="0" y="0"/>
                </a:moveTo>
                <a:lnTo>
                  <a:pt x="1" y="335"/>
                </a:lnTo>
                <a:lnTo>
                  <a:pt x="527" y="335"/>
                </a:lnTo>
                <a:lnTo>
                  <a:pt x="526" y="528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1" name="Freeform 13"/>
          <p:cNvSpPr>
            <a:spLocks/>
          </p:cNvSpPr>
          <p:nvPr/>
        </p:nvSpPr>
        <p:spPr bwMode="auto">
          <a:xfrm flipH="1">
            <a:off x="6634163" y="3021013"/>
            <a:ext cx="647700" cy="704850"/>
          </a:xfrm>
          <a:custGeom>
            <a:avLst/>
            <a:gdLst>
              <a:gd name="T0" fmla="*/ 648000 w 917"/>
              <a:gd name="T1" fmla="*/ 0 h 334"/>
              <a:gd name="T2" fmla="*/ 648000 w 917"/>
              <a:gd name="T3" fmla="*/ 297556 h 334"/>
              <a:gd name="T4" fmla="*/ 0 w 917"/>
              <a:gd name="T5" fmla="*/ 297556 h 334"/>
              <a:gd name="T6" fmla="*/ 707 w 917"/>
              <a:gd name="T7" fmla="*/ 704850 h 3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17" h="334">
                <a:moveTo>
                  <a:pt x="917" y="0"/>
                </a:moveTo>
                <a:lnTo>
                  <a:pt x="917" y="141"/>
                </a:lnTo>
                <a:lnTo>
                  <a:pt x="0" y="141"/>
                </a:lnTo>
                <a:lnTo>
                  <a:pt x="1" y="334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2" name="Freeform 14"/>
          <p:cNvSpPr>
            <a:spLocks/>
          </p:cNvSpPr>
          <p:nvPr/>
        </p:nvSpPr>
        <p:spPr bwMode="auto">
          <a:xfrm>
            <a:off x="5213350" y="3021013"/>
            <a:ext cx="649288" cy="704850"/>
          </a:xfrm>
          <a:custGeom>
            <a:avLst/>
            <a:gdLst>
              <a:gd name="T0" fmla="*/ 648000 w 917"/>
              <a:gd name="T1" fmla="*/ 0 h 334"/>
              <a:gd name="T2" fmla="*/ 648000 w 917"/>
              <a:gd name="T3" fmla="*/ 297556 h 334"/>
              <a:gd name="T4" fmla="*/ 0 w 917"/>
              <a:gd name="T5" fmla="*/ 297556 h 334"/>
              <a:gd name="T6" fmla="*/ 707 w 917"/>
              <a:gd name="T7" fmla="*/ 704850 h 3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17" h="334">
                <a:moveTo>
                  <a:pt x="917" y="0"/>
                </a:moveTo>
                <a:lnTo>
                  <a:pt x="917" y="141"/>
                </a:lnTo>
                <a:lnTo>
                  <a:pt x="0" y="141"/>
                </a:lnTo>
                <a:lnTo>
                  <a:pt x="1" y="334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3" name="Freeform 15"/>
          <p:cNvSpPr>
            <a:spLocks/>
          </p:cNvSpPr>
          <p:nvPr/>
        </p:nvSpPr>
        <p:spPr bwMode="auto">
          <a:xfrm>
            <a:off x="2654300" y="3028950"/>
            <a:ext cx="0" cy="1538288"/>
          </a:xfrm>
          <a:custGeom>
            <a:avLst/>
            <a:gdLst>
              <a:gd name="T0" fmla="*/ 1 w 421"/>
              <a:gd name="T1" fmla="*/ 0 h 1003"/>
              <a:gd name="T2" fmla="*/ 1 w 421"/>
              <a:gd name="T3" fmla="*/ 345079 h 1003"/>
              <a:gd name="T4" fmla="*/ 0 w 421"/>
              <a:gd name="T5" fmla="*/ 345079 h 1003"/>
              <a:gd name="T6" fmla="*/ 0 w 421"/>
              <a:gd name="T7" fmla="*/ 1538287 h 100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21" h="1003">
                <a:moveTo>
                  <a:pt x="421" y="0"/>
                </a:moveTo>
                <a:lnTo>
                  <a:pt x="419" y="225"/>
                </a:lnTo>
                <a:lnTo>
                  <a:pt x="0" y="225"/>
                </a:lnTo>
                <a:lnTo>
                  <a:pt x="0" y="1003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4" name="Line 16"/>
          <p:cNvSpPr>
            <a:spLocks noChangeShapeType="1"/>
          </p:cNvSpPr>
          <p:nvPr/>
        </p:nvSpPr>
        <p:spPr bwMode="auto">
          <a:xfrm>
            <a:off x="5219700" y="4057650"/>
            <a:ext cx="0" cy="48895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5" name="Line 17"/>
          <p:cNvSpPr>
            <a:spLocks noChangeShapeType="1"/>
          </p:cNvSpPr>
          <p:nvPr/>
        </p:nvSpPr>
        <p:spPr bwMode="auto">
          <a:xfrm>
            <a:off x="7291388" y="4052888"/>
            <a:ext cx="0" cy="48895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65" name="TextBox 1"/>
          <p:cNvSpPr txBox="1">
            <a:spLocks noChangeArrowheads="1"/>
          </p:cNvSpPr>
          <p:nvPr/>
        </p:nvSpPr>
        <p:spPr bwMode="auto">
          <a:xfrm>
            <a:off x="900113" y="333375"/>
            <a:ext cx="75152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Корниенко А.Ф. Сущность сознания и механизмы его </a:t>
            </a:r>
            <a:r>
              <a:rPr lang="ru-RU" altLang="ru-RU" sz="1600" dirty="0" err="1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фило</a:t>
            </a:r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 и онтогенеза  </a:t>
            </a:r>
            <a:r>
              <a:rPr lang="ru-RU" altLang="ru-RU" sz="15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//Психология сознания: Истоки и перспективы изучения: Материалы XIV Международных чтений памяти Л.С. Выготского, 12-16 ноября 2013 г. /Под ред. В.Т. Кудрявцева: В 2 т. Т. 2. – М.: РГГУ, 2013. – С. 224-230.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9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65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65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6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276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276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withGroup">
                            <p:stCondLst>
                              <p:cond delay="15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1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65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65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65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27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  <p:bldP spid="27652" grpId="0" animBg="1"/>
      <p:bldP spid="27653" grpId="0" animBg="1"/>
      <p:bldP spid="27654" grpId="0" uiExpand="1" build="allAtOnce" animBg="1"/>
      <p:bldP spid="27655" grpId="0" uiExpand="1" build="allAtOnce" animBg="1"/>
      <p:bldP spid="27656" grpId="0" animBg="1"/>
      <p:bldP spid="27657" grpId="0" animBg="1"/>
      <p:bldP spid="27658" grpId="0" uiExpand="1" build="allAtOnce" animBg="1"/>
      <p:bldP spid="27659" grpId="0" animBg="1"/>
      <p:bldP spid="27660" grpId="0" animBg="1"/>
      <p:bldP spid="27661" grpId="0" animBg="1"/>
      <p:bldP spid="27662" grpId="0" animBg="1"/>
      <p:bldP spid="27663" grpId="0" animBg="1"/>
      <p:bldP spid="27664" grpId="0" animBg="1"/>
      <p:bldP spid="27665" grpId="0" animBg="1"/>
      <p:bldP spid="20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7384" y="1772816"/>
            <a:ext cx="7920682" cy="4824536"/>
          </a:xfrm>
        </p:spPr>
        <p:txBody>
          <a:bodyPr/>
          <a:lstStyle/>
          <a:p>
            <a:pPr marL="0" indent="180000" algn="just">
              <a:lnSpc>
                <a:spcPct val="85000"/>
              </a:lnSpc>
              <a:spcBef>
                <a:spcPct val="0"/>
              </a:spcBef>
              <a:buNone/>
            </a:pPr>
            <a:r>
              <a:rPr lang="ru-RU" altLang="ru-RU" sz="1600" b="1" dirty="0" smtClean="0">
                <a:latin typeface="Times New Roman" pitchFamily="18" charset="0"/>
              </a:rPr>
              <a:t>В.М. </a:t>
            </a:r>
            <a:r>
              <a:rPr lang="ru-RU" altLang="ru-RU" sz="1600" b="1" dirty="0" err="1" smtClean="0">
                <a:latin typeface="Times New Roman" pitchFamily="18" charset="0"/>
              </a:rPr>
              <a:t>Аллахвердов</a:t>
            </a:r>
            <a:r>
              <a:rPr lang="ru-RU" altLang="ru-RU" sz="1600" b="1" dirty="0" smtClean="0">
                <a:latin typeface="Times New Roman" pitchFamily="18" charset="0"/>
              </a:rPr>
              <a:t> (2003):</a:t>
            </a:r>
          </a:p>
          <a:p>
            <a:pPr marL="0" indent="180000" algn="just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О чем, собственно, идет речь, когда мы говорим о сознании, на самом деле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никому</a:t>
            </a:r>
          </a:p>
          <a:p>
            <a:pPr marL="0" indent="180000" algn="just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не известно. … Сознание - глубочайшая тайна психологической науки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".</a:t>
            </a:r>
          </a:p>
          <a:p>
            <a:pPr marL="0" indent="180000" algn="just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сознания неведома. Никто не знает, как и почему оно возникает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600" dirty="0">
              <a:solidFill>
                <a:srgbClr val="0000CC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0" indent="180000" algn="just">
              <a:lnSpc>
                <a:spcPct val="85000"/>
              </a:lnSpc>
              <a:spcBef>
                <a:spcPts val="600"/>
              </a:spcBef>
              <a:buNone/>
            </a:pPr>
            <a:r>
              <a:rPr lang="ru-RU" altLang="ru-RU" sz="1600" b="1" dirty="0" smtClean="0">
                <a:latin typeface="Times New Roman" pitchFamily="18" charset="0"/>
              </a:rPr>
              <a:t>В.П. Зинченко (2004):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К сожалению, философия и наука не могут похвастаться тем, что они за тысячи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лет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своего 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существования и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развития 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пришли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к  сколько-нибудь  однозначному </a:t>
            </a: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опреде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-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лению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 сознания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. Живое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сознание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, при всей своей очевидности, 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упорно </a:t>
            </a: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сопротивля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-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ется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любым </a:t>
            </a:r>
            <a:r>
              <a:rPr lang="ru-RU" altLang="ru-RU" sz="1600" dirty="0" err="1">
                <a:solidFill>
                  <a:srgbClr val="0000CC"/>
                </a:solidFill>
                <a:latin typeface="Times New Roman" pitchFamily="18" charset="0"/>
              </a:rPr>
              <a:t>концептуализациям</a:t>
            </a:r>
            <a:r>
              <a:rPr lang="ru-RU" altLang="ru-RU" sz="1600" dirty="0">
                <a:solidFill>
                  <a:srgbClr val="0000CC"/>
                </a:solidFill>
                <a:latin typeface="Times New Roman" pitchFamily="18" charset="0"/>
              </a:rPr>
              <a:t>".</a:t>
            </a:r>
          </a:p>
          <a:p>
            <a:pPr marL="0" indent="180000" algn="just">
              <a:lnSpc>
                <a:spcPct val="85000"/>
              </a:lnSpc>
              <a:spcBef>
                <a:spcPts val="600"/>
              </a:spcBef>
              <a:buNone/>
            </a:pPr>
            <a:r>
              <a:rPr lang="ru-RU" altLang="ru-RU" sz="1600" b="1" dirty="0" smtClean="0">
                <a:latin typeface="Times New Roman" pitchFamily="18" charset="0"/>
                <a:cs typeface="Times New Roman" panose="02020603050405020304" pitchFamily="18" charset="0"/>
              </a:rPr>
              <a:t>Г.В. Акопов (2004):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"Все  возрастающие  нагромождения  и   завалы   в   психологической  проблематике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сознания  не  только  не приближают долгожданного решения, но и вызывают </a:t>
            </a: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сомне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-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altLang="ru-RU" sz="1600" dirty="0" err="1">
                <a:solidFill>
                  <a:srgbClr val="0000CC"/>
                </a:solidFill>
                <a:latin typeface="Times New Roman" pitchFamily="18" charset="0"/>
              </a:rPr>
              <a:t>н</a:t>
            </a:r>
            <a:r>
              <a:rPr lang="ru-RU" altLang="ru-RU" sz="1600" dirty="0" err="1" smtClean="0">
                <a:solidFill>
                  <a:srgbClr val="0000CC"/>
                </a:solidFill>
                <a:latin typeface="Times New Roman" pitchFamily="18" charset="0"/>
              </a:rPr>
              <a:t>ия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в оправданности и целесообразности самого понятия "сознание" в психологии". </a:t>
            </a:r>
          </a:p>
          <a:p>
            <a:pPr marL="0" indent="180000" algn="just">
              <a:lnSpc>
                <a:spcPct val="85000"/>
              </a:lnSpc>
              <a:spcBef>
                <a:spcPts val="600"/>
              </a:spcBef>
              <a:buNone/>
            </a:pPr>
            <a:r>
              <a:rPr lang="ru-RU" altLang="ru-RU" sz="1600" b="1" dirty="0" smtClean="0">
                <a:latin typeface="Times New Roman" pitchFamily="18" charset="0"/>
              </a:rPr>
              <a:t>Е.А. Сергиенко (2011):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  сознания   остается   твердым   орешком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который   никак   не   удается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раскусить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Несмотря на продуктивность современных исследований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естественно-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гуманитарных направлениях, проблема сознания остается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неразрешенной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".</a:t>
            </a:r>
            <a:endParaRPr lang="ru-RU" altLang="ru-RU" sz="1600" dirty="0" smtClean="0">
              <a:solidFill>
                <a:srgbClr val="0000CC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0" indent="180000" algn="just">
              <a:lnSpc>
                <a:spcPct val="85000"/>
              </a:lnSpc>
              <a:spcBef>
                <a:spcPts val="600"/>
              </a:spcBef>
              <a:buNone/>
            </a:pPr>
            <a:r>
              <a:rPr lang="ru-RU" altLang="ru-RU" sz="1600" b="1" dirty="0" smtClean="0">
                <a:latin typeface="Times New Roman" pitchFamily="18" charset="0"/>
              </a:rPr>
              <a:t>А. </a:t>
            </a:r>
            <a:r>
              <a:rPr lang="ru-RU" altLang="ru-RU" sz="1600" b="1" dirty="0" err="1" smtClean="0">
                <a:latin typeface="Times New Roman" pitchFamily="18" charset="0"/>
              </a:rPr>
              <a:t>Ревонсуо</a:t>
            </a:r>
            <a:r>
              <a:rPr lang="ru-RU" altLang="ru-RU" sz="1600" b="1" dirty="0" smtClean="0">
                <a:latin typeface="Times New Roman" pitchFamily="18" charset="0"/>
              </a:rPr>
              <a:t> (2013):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центр наших субъективных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переживаний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тайна, которую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науке</a:t>
            </a:r>
          </a:p>
          <a:p>
            <a:pPr marL="0" indent="180000" algn="just">
              <a:lnSpc>
                <a:spcPct val="85000"/>
              </a:lnSpc>
              <a:spcBef>
                <a:spcPts val="0"/>
              </a:spcBef>
              <a:buFontTx/>
              <a:buNone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предстоит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разгадать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"</a:t>
            </a: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spcBef>
                <a:spcPct val="0"/>
              </a:spcBef>
              <a:buFontTx/>
              <a:buNone/>
            </a:pPr>
            <a:endParaRPr lang="ru-RU" altLang="ru-RU" sz="1600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900113" y="333375"/>
            <a:ext cx="75152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Корниенко А.Ф. Сущность сознания и механизмы его </a:t>
            </a:r>
            <a:r>
              <a:rPr lang="ru-RU" altLang="ru-RU" sz="1600" dirty="0" err="1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фило</a:t>
            </a:r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 и онтогенеза  </a:t>
            </a:r>
            <a:r>
              <a:rPr lang="ru-RU" altLang="ru-RU" sz="15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//Психология сознания: Истоки и перспективы изучения: Материалы XIV Международных чтений памяти Л.С. Выготского, 12-16 ноября 2013 г. /Под ред. В.Т. Кудрявцева: В 2 т. Т. 2. – М.: РГГУ, 2013. – С. 224-230.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title"/>
          </p:nvPr>
        </p:nvSpPr>
        <p:spPr>
          <a:xfrm>
            <a:off x="865684" y="1393825"/>
            <a:ext cx="7549654" cy="37899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b="1" dirty="0" smtClean="0">
                <a:latin typeface="Times New Roman" pitchFamily="18" charset="0"/>
              </a:rPr>
              <a:t>Что такое «сознание»?</a:t>
            </a:r>
          </a:p>
        </p:txBody>
      </p:sp>
    </p:spTree>
    <p:extLst>
      <p:ext uri="{BB962C8B-B14F-4D97-AF65-F5344CB8AC3E}">
        <p14:creationId xmlns:p14="http://schemas.microsoft.com/office/powerpoint/2010/main" val="363801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4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3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3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43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143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7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1433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1433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1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33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33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433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2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0"/>
                                        <p:tgtEl>
                                          <p:spTgt spid="1433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45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1433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55576" y="1916832"/>
            <a:ext cx="7920038" cy="1944216"/>
          </a:xfrm>
          <a:noFill/>
        </p:spPr>
        <p:txBody>
          <a:bodyPr/>
          <a:lstStyle/>
          <a:p>
            <a:pPr marL="0" indent="18000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1. Сознание  есть  высший  уровень  развития  психики,  присущий человеку.</a:t>
            </a:r>
          </a:p>
          <a:p>
            <a:pPr marL="0" indent="180000" algn="just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2. Сознание соотносится с наличием в психике человека образа «Я» и процессов</a:t>
            </a:r>
          </a:p>
          <a:p>
            <a:pPr marL="0" indent="180000" algn="just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рефлексии.</a:t>
            </a:r>
          </a:p>
          <a:p>
            <a:pPr marL="0" indent="18000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3. Возникновение  сознания – социально  обусловленное явление.</a:t>
            </a:r>
          </a:p>
          <a:p>
            <a:pPr marL="0" indent="18000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4.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и развитие сознания связано с возникновением и развитием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речи.</a:t>
            </a:r>
            <a:r>
              <a:rPr lang="ru-RU" altLang="ru-RU" sz="1600" dirty="0" smtClean="0">
                <a:latin typeface="Times New Roman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ru-RU" altLang="ru-RU" sz="1600" dirty="0" smtClean="0">
                <a:solidFill>
                  <a:srgbClr val="0000CC"/>
                </a:solidFill>
                <a:latin typeface="Times New Roman" pitchFamily="18" charset="0"/>
              </a:rPr>
              <a:t>    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900113" y="333375"/>
            <a:ext cx="75152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Корниенко А.Ф. Сущность сознания и механизмы его </a:t>
            </a:r>
            <a:r>
              <a:rPr lang="ru-RU" altLang="ru-RU" sz="1600" dirty="0" err="1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фило</a:t>
            </a:r>
            <a:r>
              <a:rPr lang="ru-RU" altLang="ru-RU" sz="16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 и онтогенеза  </a:t>
            </a:r>
            <a:r>
              <a:rPr lang="ru-RU" altLang="ru-RU" sz="1500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//Психология сознания: Истоки и перспективы изучения: Материалы XIV Международных чтений памяти Л.С. Выготского, 12-16 ноября 2013 г. /Под ред. В.Т. Кудрявцева: В 2 т. Т. 2. – М.: РГГУ, 2013. – С. 224-230.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title"/>
          </p:nvPr>
        </p:nvSpPr>
        <p:spPr>
          <a:xfrm>
            <a:off x="865684" y="1537841"/>
            <a:ext cx="7549654" cy="37899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научные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положения, характеризующие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сознание:</a:t>
            </a:r>
            <a:endParaRPr lang="ru-RU" altLang="ru-RU" sz="1600" b="1" dirty="0" smtClean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50850" y="3951337"/>
            <a:ext cx="2425006" cy="378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lnSpc>
                <a:spcPct val="80000"/>
              </a:lnSpc>
            </a:pPr>
            <a:r>
              <a:rPr lang="ru-RU" sz="16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А.Ф. Корниенко (2010):</a:t>
            </a:r>
            <a:endParaRPr lang="ru-RU" altLang="ru-RU" sz="1600" b="1" kern="0" dirty="0" smtClean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697706" y="4202038"/>
            <a:ext cx="7920038" cy="102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180000" algn="just">
              <a:lnSpc>
                <a:spcPct val="125000"/>
              </a:lnSpc>
              <a:spcBef>
                <a:spcPts val="0"/>
              </a:spcBef>
              <a:buFontTx/>
              <a:buNone/>
            </a:pPr>
            <a:r>
              <a:rPr lang="ru-RU" altLang="ru-RU" sz="1600" kern="0" dirty="0" smtClean="0">
                <a:solidFill>
                  <a:srgbClr val="0000CC"/>
                </a:solidFill>
                <a:latin typeface="Times New Roman" pitchFamily="18" charset="0"/>
              </a:rPr>
              <a:t>   Сознание  –  высший  уровень  развития  психических  процессов,  относящихся  к</a:t>
            </a:r>
          </a:p>
          <a:p>
            <a:pPr marL="0" indent="180000" algn="just">
              <a:lnSpc>
                <a:spcPct val="125000"/>
              </a:lnSpc>
              <a:spcBef>
                <a:spcPts val="0"/>
              </a:spcBef>
              <a:buFontTx/>
              <a:buNone/>
            </a:pPr>
            <a:r>
              <a:rPr lang="ru-RU" altLang="ru-RU" sz="1600" kern="0" dirty="0" smtClean="0">
                <a:solidFill>
                  <a:srgbClr val="0000CC"/>
                </a:solidFill>
                <a:latin typeface="Times New Roman" pitchFamily="18" charset="0"/>
              </a:rPr>
              <a:t>категории познавательных, благодаря которому в  психике </a:t>
            </a:r>
            <a:r>
              <a:rPr lang="ru-RU" altLang="ru-RU" sz="1600" kern="0" dirty="0" smtClean="0">
                <a:solidFill>
                  <a:srgbClr val="0000CC"/>
                </a:solidFill>
                <a:latin typeface="Times New Roman" pitchFamily="18" charset="0"/>
                <a:cs typeface="Times New Roman" panose="02020603050405020304" pitchFamily="18" charset="0"/>
              </a:rPr>
              <a:t>субъекта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образ</a:t>
            </a:r>
          </a:p>
          <a:p>
            <a:pPr marL="0" indent="180000" algn="just">
              <a:lnSpc>
                <a:spcPct val="125000"/>
              </a:lnSpc>
              <a:spcBef>
                <a:spcPts val="0"/>
              </a:spcBef>
              <a:buFontTx/>
              <a:buNone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самого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субъекта,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называемый образом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altLang="ru-RU" sz="1600" kern="0" dirty="0" smtClean="0">
              <a:solidFill>
                <a:srgbClr val="0000CC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>
              <a:spcBef>
                <a:spcPct val="40000"/>
              </a:spcBef>
              <a:buFontTx/>
              <a:buNone/>
            </a:pPr>
            <a:r>
              <a:rPr lang="ru-RU" altLang="ru-RU" sz="1600" kern="0" dirty="0" smtClean="0">
                <a:solidFill>
                  <a:srgbClr val="0000CC"/>
                </a:solidFill>
                <a:latin typeface="Times New Roman" pitchFamily="18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500"/>
                            </p:stCondLst>
                            <p:childTnLst>
                              <p:par>
                                <p:cTn id="5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600" b="1" dirty="0">
                <a:latin typeface="Times New Roman" pitchFamily="18" charset="0"/>
              </a:rPr>
              <a:t>Уровни эволюционного развития </a:t>
            </a:r>
            <a:br>
              <a:rPr lang="ru-RU" altLang="ru-RU" sz="1600" b="1" dirty="0">
                <a:latin typeface="Times New Roman" pitchFamily="18" charset="0"/>
              </a:rPr>
            </a:br>
            <a:r>
              <a:rPr lang="ru-RU" altLang="ru-RU" sz="1600" b="1" dirty="0">
                <a:latin typeface="Times New Roman" pitchFamily="18" charset="0"/>
              </a:rPr>
              <a:t>познавательных психических процессов</a:t>
            </a:r>
          </a:p>
        </p:txBody>
      </p:sp>
      <p:sp>
        <p:nvSpPr>
          <p:cNvPr id="5123" name="Freeform 3"/>
          <p:cNvSpPr>
            <a:spLocks/>
          </p:cNvSpPr>
          <p:nvPr/>
        </p:nvSpPr>
        <p:spPr bwMode="auto">
          <a:xfrm>
            <a:off x="1293813" y="2781300"/>
            <a:ext cx="5870575" cy="3960813"/>
          </a:xfrm>
          <a:custGeom>
            <a:avLst/>
            <a:gdLst>
              <a:gd name="T0" fmla="*/ 3423 w 3879"/>
              <a:gd name="T1" fmla="*/ 366 h 2808"/>
              <a:gd name="T2" fmla="*/ 3203 w 3879"/>
              <a:gd name="T3" fmla="*/ 2449 h 2808"/>
              <a:gd name="T4" fmla="*/ 619 w 3879"/>
              <a:gd name="T5" fmla="*/ 2458 h 2808"/>
              <a:gd name="T6" fmla="*/ 467 w 3879"/>
              <a:gd name="T7" fmla="*/ 349 h 2808"/>
              <a:gd name="T8" fmla="*/ 3423 w 3879"/>
              <a:gd name="T9" fmla="*/ 366 h 2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79" h="2808">
                <a:moveTo>
                  <a:pt x="3423" y="366"/>
                </a:moveTo>
                <a:cubicBezTo>
                  <a:pt x="3879" y="716"/>
                  <a:pt x="3670" y="2100"/>
                  <a:pt x="3203" y="2449"/>
                </a:cubicBezTo>
                <a:cubicBezTo>
                  <a:pt x="2736" y="2798"/>
                  <a:pt x="1075" y="2808"/>
                  <a:pt x="619" y="2458"/>
                </a:cubicBezTo>
                <a:cubicBezTo>
                  <a:pt x="163" y="2108"/>
                  <a:pt x="0" y="698"/>
                  <a:pt x="467" y="349"/>
                </a:cubicBezTo>
                <a:cubicBezTo>
                  <a:pt x="934" y="0"/>
                  <a:pt x="2969" y="30"/>
                  <a:pt x="3423" y="366"/>
                </a:cubicBezTo>
                <a:close/>
              </a:path>
            </a:pathLst>
          </a:custGeom>
          <a:solidFill>
            <a:srgbClr val="FF9900"/>
          </a:solidFill>
          <a:ln w="9525" cap="flat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24" name="Freeform 4"/>
          <p:cNvSpPr>
            <a:spLocks/>
          </p:cNvSpPr>
          <p:nvPr/>
        </p:nvSpPr>
        <p:spPr bwMode="auto">
          <a:xfrm>
            <a:off x="1619250" y="3141663"/>
            <a:ext cx="5181600" cy="3455987"/>
          </a:xfrm>
          <a:custGeom>
            <a:avLst/>
            <a:gdLst>
              <a:gd name="T0" fmla="*/ 399 w 3442"/>
              <a:gd name="T1" fmla="*/ 298 h 2417"/>
              <a:gd name="T2" fmla="*/ 3041 w 3442"/>
              <a:gd name="T3" fmla="*/ 332 h 2417"/>
              <a:gd name="T4" fmla="*/ 2805 w 3442"/>
              <a:gd name="T5" fmla="*/ 2075 h 2417"/>
              <a:gd name="T6" fmla="*/ 576 w 3442"/>
              <a:gd name="T7" fmla="*/ 2121 h 2417"/>
              <a:gd name="T8" fmla="*/ 399 w 3442"/>
              <a:gd name="T9" fmla="*/ 298 h 2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42" h="2417">
                <a:moveTo>
                  <a:pt x="399" y="298"/>
                </a:moveTo>
                <a:cubicBezTo>
                  <a:pt x="810" y="0"/>
                  <a:pt x="2640" y="36"/>
                  <a:pt x="3041" y="332"/>
                </a:cubicBezTo>
                <a:cubicBezTo>
                  <a:pt x="3442" y="628"/>
                  <a:pt x="3216" y="1777"/>
                  <a:pt x="2805" y="2075"/>
                </a:cubicBezTo>
                <a:cubicBezTo>
                  <a:pt x="2394" y="2373"/>
                  <a:pt x="977" y="2417"/>
                  <a:pt x="576" y="2121"/>
                </a:cubicBezTo>
                <a:cubicBezTo>
                  <a:pt x="175" y="1825"/>
                  <a:pt x="0" y="623"/>
                  <a:pt x="399" y="298"/>
                </a:cubicBezTo>
                <a:close/>
              </a:path>
            </a:pathLst>
          </a:cu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8964613" cy="652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sz="2800"/>
              <a:t> </a:t>
            </a:r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2413000" y="3567113"/>
            <a:ext cx="717550" cy="142875"/>
            <a:chOff x="1475" y="1888"/>
            <a:chExt cx="452" cy="90"/>
          </a:xfrm>
        </p:grpSpPr>
        <p:sp>
          <p:nvSpPr>
            <p:cNvPr id="5127" name="Oval 7" descr="50%"/>
            <p:cNvSpPr>
              <a:spLocks noChangeArrowheads="1"/>
            </p:cNvSpPr>
            <p:nvPr/>
          </p:nvSpPr>
          <p:spPr bwMode="auto">
            <a:xfrm>
              <a:off x="1475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28" name="Oval 8" descr="50%"/>
            <p:cNvSpPr>
              <a:spLocks noChangeArrowheads="1"/>
            </p:cNvSpPr>
            <p:nvPr/>
          </p:nvSpPr>
          <p:spPr bwMode="auto">
            <a:xfrm>
              <a:off x="1656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29" name="Oval 9" descr="50%"/>
            <p:cNvSpPr>
              <a:spLocks noChangeArrowheads="1"/>
            </p:cNvSpPr>
            <p:nvPr/>
          </p:nvSpPr>
          <p:spPr bwMode="auto">
            <a:xfrm>
              <a:off x="1837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30" name="Group 10"/>
          <p:cNvGrpSpPr>
            <a:grpSpLocks/>
          </p:cNvGrpSpPr>
          <p:nvPr/>
        </p:nvGrpSpPr>
        <p:grpSpPr bwMode="auto">
          <a:xfrm>
            <a:off x="5205413" y="3567113"/>
            <a:ext cx="717550" cy="142875"/>
            <a:chOff x="1475" y="1888"/>
            <a:chExt cx="452" cy="90"/>
          </a:xfrm>
        </p:grpSpPr>
        <p:sp>
          <p:nvSpPr>
            <p:cNvPr id="5131" name="Oval 11" descr="50%"/>
            <p:cNvSpPr>
              <a:spLocks noChangeArrowheads="1"/>
            </p:cNvSpPr>
            <p:nvPr/>
          </p:nvSpPr>
          <p:spPr bwMode="auto">
            <a:xfrm>
              <a:off x="1475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32" name="Oval 12" descr="50%"/>
            <p:cNvSpPr>
              <a:spLocks noChangeArrowheads="1"/>
            </p:cNvSpPr>
            <p:nvPr/>
          </p:nvSpPr>
          <p:spPr bwMode="auto">
            <a:xfrm>
              <a:off x="1656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33" name="Oval 13" descr="50%"/>
            <p:cNvSpPr>
              <a:spLocks noChangeArrowheads="1"/>
            </p:cNvSpPr>
            <p:nvPr/>
          </p:nvSpPr>
          <p:spPr bwMode="auto">
            <a:xfrm>
              <a:off x="1837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134" name="AutoShape 14" descr="60%"/>
          <p:cNvSpPr>
            <a:spLocks noChangeArrowheads="1"/>
          </p:cNvSpPr>
          <p:nvPr/>
        </p:nvSpPr>
        <p:spPr bwMode="auto">
          <a:xfrm>
            <a:off x="2455863" y="3919538"/>
            <a:ext cx="503237" cy="503237"/>
          </a:xfrm>
          <a:prstGeom prst="triangle">
            <a:avLst>
              <a:gd name="adj" fmla="val 50000"/>
            </a:avLst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5" name="Rectangle 15" descr="60%"/>
          <p:cNvSpPr>
            <a:spLocks noChangeArrowheads="1"/>
          </p:cNvSpPr>
          <p:nvPr/>
        </p:nvSpPr>
        <p:spPr bwMode="auto">
          <a:xfrm>
            <a:off x="3910013" y="3843338"/>
            <a:ext cx="503237" cy="503237"/>
          </a:xfrm>
          <a:prstGeom prst="rect">
            <a:avLst/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6" name="AutoShape 16" descr="60%"/>
          <p:cNvSpPr>
            <a:spLocks noChangeArrowheads="1"/>
          </p:cNvSpPr>
          <p:nvPr/>
        </p:nvSpPr>
        <p:spPr bwMode="auto">
          <a:xfrm>
            <a:off x="5294313" y="3948113"/>
            <a:ext cx="501650" cy="503237"/>
          </a:xfrm>
          <a:prstGeom prst="octagon">
            <a:avLst>
              <a:gd name="adj" fmla="val 29287"/>
            </a:avLst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37" name="Group 17"/>
          <p:cNvGrpSpPr>
            <a:grpSpLocks/>
          </p:cNvGrpSpPr>
          <p:nvPr/>
        </p:nvGrpSpPr>
        <p:grpSpPr bwMode="auto">
          <a:xfrm>
            <a:off x="3865563" y="3579813"/>
            <a:ext cx="717550" cy="142875"/>
            <a:chOff x="1475" y="1888"/>
            <a:chExt cx="452" cy="90"/>
          </a:xfrm>
        </p:grpSpPr>
        <p:sp>
          <p:nvSpPr>
            <p:cNvPr id="5138" name="Oval 18" descr="50%"/>
            <p:cNvSpPr>
              <a:spLocks noChangeArrowheads="1"/>
            </p:cNvSpPr>
            <p:nvPr/>
          </p:nvSpPr>
          <p:spPr bwMode="auto">
            <a:xfrm>
              <a:off x="1475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39" name="Oval 19" descr="50%"/>
            <p:cNvSpPr>
              <a:spLocks noChangeArrowheads="1"/>
            </p:cNvSpPr>
            <p:nvPr/>
          </p:nvSpPr>
          <p:spPr bwMode="auto">
            <a:xfrm>
              <a:off x="1656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40" name="Oval 20" descr="50%"/>
            <p:cNvSpPr>
              <a:spLocks noChangeArrowheads="1"/>
            </p:cNvSpPr>
            <p:nvPr/>
          </p:nvSpPr>
          <p:spPr bwMode="auto">
            <a:xfrm>
              <a:off x="1837" y="1888"/>
              <a:ext cx="90" cy="90"/>
            </a:xfrm>
            <a:prstGeom prst="ellipse">
              <a:avLst/>
            </a:prstGeom>
            <a:pattFill prst="pct50">
              <a:fgClr>
                <a:srgbClr val="000099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-36513" y="3422650"/>
            <a:ext cx="158432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Ощущение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0" y="4062413"/>
            <a:ext cx="16176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Восприятие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-107950" y="4805363"/>
            <a:ext cx="16240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3. Мышление</a:t>
            </a: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61913" y="5680075"/>
            <a:ext cx="13335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Сознание</a:t>
            </a:r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150813" y="2944074"/>
            <a:ext cx="1584325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Психические процессы:</a:t>
            </a:r>
          </a:p>
        </p:txBody>
      </p:sp>
      <p:sp>
        <p:nvSpPr>
          <p:cNvPr id="5149" name="AutoShape 29" descr="20%"/>
          <p:cNvSpPr>
            <a:spLocks noChangeArrowheads="1"/>
          </p:cNvSpPr>
          <p:nvPr/>
        </p:nvSpPr>
        <p:spPr bwMode="auto">
          <a:xfrm>
            <a:off x="1547813" y="3565525"/>
            <a:ext cx="719137" cy="158750"/>
          </a:xfrm>
          <a:prstGeom prst="rightArrow">
            <a:avLst>
              <a:gd name="adj1" fmla="val 50000"/>
              <a:gd name="adj2" fmla="val 113250"/>
            </a:avLst>
          </a:prstGeom>
          <a:pattFill prst="pct20">
            <a:fgClr>
              <a:srgbClr val="000099"/>
            </a:fgClr>
            <a:bgClr>
              <a:srgbClr val="DDDDDD"/>
            </a:bgClr>
          </a:pattFill>
          <a:ln w="9525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0" name="AutoShape 30" descr="20%"/>
          <p:cNvSpPr>
            <a:spLocks noChangeArrowheads="1"/>
          </p:cNvSpPr>
          <p:nvPr/>
        </p:nvSpPr>
        <p:spPr bwMode="auto">
          <a:xfrm>
            <a:off x="1631950" y="4191000"/>
            <a:ext cx="792163" cy="158750"/>
          </a:xfrm>
          <a:prstGeom prst="rightArrow">
            <a:avLst>
              <a:gd name="adj1" fmla="val 50000"/>
              <a:gd name="adj2" fmla="val 124750"/>
            </a:avLst>
          </a:prstGeom>
          <a:pattFill prst="pct20">
            <a:fgClr>
              <a:srgbClr val="990000"/>
            </a:fgClr>
            <a:bgClr>
              <a:srgbClr val="DDDDDD"/>
            </a:bgClr>
          </a:patt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1" name="AutoShape 31" descr="20%"/>
          <p:cNvSpPr>
            <a:spLocks noChangeArrowheads="1"/>
          </p:cNvSpPr>
          <p:nvPr/>
        </p:nvSpPr>
        <p:spPr bwMode="auto">
          <a:xfrm>
            <a:off x="1547813" y="4937125"/>
            <a:ext cx="1289050" cy="158750"/>
          </a:xfrm>
          <a:prstGeom prst="rightArrow">
            <a:avLst>
              <a:gd name="adj1" fmla="val 50000"/>
              <a:gd name="adj2" fmla="val 203000"/>
            </a:avLst>
          </a:prstGeom>
          <a:pattFill prst="pct20">
            <a:fgClr>
              <a:srgbClr val="CC00CC"/>
            </a:fgClr>
            <a:bgClr>
              <a:srgbClr val="DDDDDD"/>
            </a:bgClr>
          </a:pattFill>
          <a:ln w="9525">
            <a:solidFill>
              <a:srgbClr val="CC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2" name="AutoShape 32" descr="20%"/>
          <p:cNvSpPr>
            <a:spLocks noChangeArrowheads="1"/>
          </p:cNvSpPr>
          <p:nvPr/>
        </p:nvSpPr>
        <p:spPr bwMode="auto">
          <a:xfrm>
            <a:off x="1403350" y="5826125"/>
            <a:ext cx="2025650" cy="158750"/>
          </a:xfrm>
          <a:prstGeom prst="rightArrow">
            <a:avLst>
              <a:gd name="adj1" fmla="val 50000"/>
              <a:gd name="adj2" fmla="val 319000"/>
            </a:avLst>
          </a:prstGeom>
          <a:pattFill prst="pct20">
            <a:fgClr>
              <a:srgbClr val="A50021"/>
            </a:fgClr>
            <a:bgClr>
              <a:srgbClr val="DDDDDD"/>
            </a:bgClr>
          </a:patt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3" name="Freeform 33"/>
          <p:cNvSpPr>
            <a:spLocks/>
          </p:cNvSpPr>
          <p:nvPr/>
        </p:nvSpPr>
        <p:spPr bwMode="auto">
          <a:xfrm>
            <a:off x="3421063" y="5516563"/>
            <a:ext cx="1295400" cy="865187"/>
          </a:xfrm>
          <a:custGeom>
            <a:avLst/>
            <a:gdLst>
              <a:gd name="T0" fmla="*/ 438 w 3689"/>
              <a:gd name="T1" fmla="*/ 325 h 2646"/>
              <a:gd name="T2" fmla="*/ 3251 w 3689"/>
              <a:gd name="T3" fmla="*/ 370 h 2646"/>
              <a:gd name="T4" fmla="*/ 3069 w 3689"/>
              <a:gd name="T5" fmla="*/ 2275 h 2646"/>
              <a:gd name="T6" fmla="*/ 620 w 3689"/>
              <a:gd name="T7" fmla="*/ 2321 h 2646"/>
              <a:gd name="T8" fmla="*/ 438 w 3689"/>
              <a:gd name="T9" fmla="*/ 325 h 2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89" h="2646">
                <a:moveTo>
                  <a:pt x="438" y="325"/>
                </a:moveTo>
                <a:cubicBezTo>
                  <a:pt x="876" y="0"/>
                  <a:pt x="2813" y="45"/>
                  <a:pt x="3251" y="370"/>
                </a:cubicBezTo>
                <a:cubicBezTo>
                  <a:pt x="3689" y="695"/>
                  <a:pt x="3507" y="1950"/>
                  <a:pt x="3069" y="2275"/>
                </a:cubicBezTo>
                <a:cubicBezTo>
                  <a:pt x="2631" y="2600"/>
                  <a:pt x="1066" y="2646"/>
                  <a:pt x="620" y="2321"/>
                </a:cubicBezTo>
                <a:cubicBezTo>
                  <a:pt x="174" y="1996"/>
                  <a:pt x="0" y="650"/>
                  <a:pt x="438" y="325"/>
                </a:cubicBezTo>
                <a:close/>
              </a:path>
            </a:pathLst>
          </a:custGeom>
          <a:solidFill>
            <a:srgbClr val="FF9900"/>
          </a:solidFill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4" name="Freeform 34"/>
          <p:cNvSpPr>
            <a:spLocks/>
          </p:cNvSpPr>
          <p:nvPr/>
        </p:nvSpPr>
        <p:spPr bwMode="auto">
          <a:xfrm>
            <a:off x="3563938" y="5589588"/>
            <a:ext cx="1008062" cy="719137"/>
          </a:xfrm>
          <a:custGeom>
            <a:avLst/>
            <a:gdLst>
              <a:gd name="T0" fmla="*/ 438 w 3689"/>
              <a:gd name="T1" fmla="*/ 325 h 2646"/>
              <a:gd name="T2" fmla="*/ 3251 w 3689"/>
              <a:gd name="T3" fmla="*/ 370 h 2646"/>
              <a:gd name="T4" fmla="*/ 3069 w 3689"/>
              <a:gd name="T5" fmla="*/ 2275 h 2646"/>
              <a:gd name="T6" fmla="*/ 620 w 3689"/>
              <a:gd name="T7" fmla="*/ 2321 h 2646"/>
              <a:gd name="T8" fmla="*/ 438 w 3689"/>
              <a:gd name="T9" fmla="*/ 325 h 2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89" h="2646">
                <a:moveTo>
                  <a:pt x="438" y="325"/>
                </a:moveTo>
                <a:cubicBezTo>
                  <a:pt x="876" y="0"/>
                  <a:pt x="2813" y="45"/>
                  <a:pt x="3251" y="370"/>
                </a:cubicBezTo>
                <a:cubicBezTo>
                  <a:pt x="3689" y="695"/>
                  <a:pt x="3507" y="1950"/>
                  <a:pt x="3069" y="2275"/>
                </a:cubicBezTo>
                <a:cubicBezTo>
                  <a:pt x="2631" y="2600"/>
                  <a:pt x="1066" y="2646"/>
                  <a:pt x="620" y="2321"/>
                </a:cubicBezTo>
                <a:cubicBezTo>
                  <a:pt x="174" y="1996"/>
                  <a:pt x="0" y="650"/>
                  <a:pt x="438" y="325"/>
                </a:cubicBezTo>
                <a:close/>
              </a:path>
            </a:pathLst>
          </a:custGeom>
          <a:solidFill>
            <a:srgbClr val="CCFFFF"/>
          </a:solidFill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55" name="Group 35"/>
          <p:cNvGrpSpPr>
            <a:grpSpLocks/>
          </p:cNvGrpSpPr>
          <p:nvPr/>
        </p:nvGrpSpPr>
        <p:grpSpPr bwMode="auto">
          <a:xfrm>
            <a:off x="4572000" y="4551363"/>
            <a:ext cx="4248150" cy="1222375"/>
            <a:chOff x="2880" y="2867"/>
            <a:chExt cx="2676" cy="770"/>
          </a:xfrm>
        </p:grpSpPr>
        <p:sp>
          <p:nvSpPr>
            <p:cNvPr id="5156" name="Text Box 36"/>
            <p:cNvSpPr txBox="1">
              <a:spLocks noChangeArrowheads="1"/>
            </p:cNvSpPr>
            <p:nvPr/>
          </p:nvSpPr>
          <p:spPr bwMode="auto">
            <a:xfrm>
              <a:off x="4332" y="2867"/>
              <a:ext cx="1224" cy="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5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 субъекта как носителя психики </a:t>
              </a:r>
            </a:p>
            <a:p>
              <a:pPr algn="ctr">
                <a:lnSpc>
                  <a:spcPct val="85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(образ "Я")</a:t>
              </a:r>
            </a:p>
          </p:txBody>
        </p:sp>
        <p:sp>
          <p:nvSpPr>
            <p:cNvPr id="5157" name="Freeform 37"/>
            <p:cNvSpPr>
              <a:spLocks/>
            </p:cNvSpPr>
            <p:nvPr/>
          </p:nvSpPr>
          <p:spPr bwMode="auto">
            <a:xfrm>
              <a:off x="2880" y="3294"/>
              <a:ext cx="2652" cy="343"/>
            </a:xfrm>
            <a:custGeom>
              <a:avLst/>
              <a:gdLst>
                <a:gd name="T0" fmla="*/ 0 w 2652"/>
                <a:gd name="T1" fmla="*/ 481 h 481"/>
                <a:gd name="T2" fmla="*/ 1440 w 2652"/>
                <a:gd name="T3" fmla="*/ 2 h 481"/>
                <a:gd name="T4" fmla="*/ 2652 w 2652"/>
                <a:gd name="T5" fmla="*/ 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52" h="481">
                  <a:moveTo>
                    <a:pt x="0" y="481"/>
                  </a:moveTo>
                  <a:lnTo>
                    <a:pt x="1440" y="2"/>
                  </a:lnTo>
                  <a:lnTo>
                    <a:pt x="2652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oval" w="sm" len="sm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58" name="Group 38"/>
          <p:cNvGrpSpPr>
            <a:grpSpLocks/>
          </p:cNvGrpSpPr>
          <p:nvPr/>
        </p:nvGrpSpPr>
        <p:grpSpPr bwMode="auto">
          <a:xfrm>
            <a:off x="4373563" y="5307013"/>
            <a:ext cx="4017962" cy="760412"/>
            <a:chOff x="2755" y="3343"/>
            <a:chExt cx="2531" cy="479"/>
          </a:xfrm>
        </p:grpSpPr>
        <p:sp>
          <p:nvSpPr>
            <p:cNvPr id="5159" name="Text Box 39"/>
            <p:cNvSpPr txBox="1">
              <a:spLocks noChangeArrowheads="1"/>
            </p:cNvSpPr>
            <p:nvPr/>
          </p:nvSpPr>
          <p:spPr bwMode="auto">
            <a:xfrm>
              <a:off x="4380" y="3343"/>
              <a:ext cx="904" cy="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50000"/>
                </a:spcBef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Рефлексивный образ психики</a:t>
              </a:r>
            </a:p>
          </p:txBody>
        </p:sp>
        <p:sp>
          <p:nvSpPr>
            <p:cNvPr id="5160" name="Freeform 40"/>
            <p:cNvSpPr>
              <a:spLocks/>
            </p:cNvSpPr>
            <p:nvPr/>
          </p:nvSpPr>
          <p:spPr bwMode="auto">
            <a:xfrm>
              <a:off x="2755" y="3648"/>
              <a:ext cx="2531" cy="174"/>
            </a:xfrm>
            <a:custGeom>
              <a:avLst/>
              <a:gdLst>
                <a:gd name="T0" fmla="*/ 0 w 2531"/>
                <a:gd name="T1" fmla="*/ 174 h 174"/>
                <a:gd name="T2" fmla="*/ 1659 w 2531"/>
                <a:gd name="T3" fmla="*/ 0 h 174"/>
                <a:gd name="T4" fmla="*/ 2531 w 2531"/>
                <a:gd name="T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31" h="174">
                  <a:moveTo>
                    <a:pt x="0" y="174"/>
                  </a:moveTo>
                  <a:lnTo>
                    <a:pt x="1659" y="0"/>
                  </a:lnTo>
                  <a:lnTo>
                    <a:pt x="2531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oval" w="sm" len="sm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161" name="Freeform 41"/>
          <p:cNvSpPr>
            <a:spLocks/>
          </p:cNvSpPr>
          <p:nvPr/>
        </p:nvSpPr>
        <p:spPr bwMode="auto">
          <a:xfrm>
            <a:off x="1562894" y="1325563"/>
            <a:ext cx="5332412" cy="1557337"/>
          </a:xfrm>
          <a:custGeom>
            <a:avLst/>
            <a:gdLst>
              <a:gd name="T0" fmla="*/ 783 w 3359"/>
              <a:gd name="T1" fmla="*/ 61 h 981"/>
              <a:gd name="T2" fmla="*/ 2855 w 3359"/>
              <a:gd name="T3" fmla="*/ 133 h 981"/>
              <a:gd name="T4" fmla="*/ 3127 w 3359"/>
              <a:gd name="T5" fmla="*/ 861 h 981"/>
              <a:gd name="T6" fmla="*/ 1463 w 3359"/>
              <a:gd name="T7" fmla="*/ 853 h 981"/>
              <a:gd name="T8" fmla="*/ 215 w 3359"/>
              <a:gd name="T9" fmla="*/ 877 h 981"/>
              <a:gd name="T10" fmla="*/ 175 w 3359"/>
              <a:gd name="T11" fmla="*/ 317 h 981"/>
              <a:gd name="T12" fmla="*/ 783 w 3359"/>
              <a:gd name="T13" fmla="*/ 61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59" h="981">
                <a:moveTo>
                  <a:pt x="783" y="61"/>
                </a:moveTo>
                <a:cubicBezTo>
                  <a:pt x="1230" y="30"/>
                  <a:pt x="2464" y="0"/>
                  <a:pt x="2855" y="133"/>
                </a:cubicBezTo>
                <a:cubicBezTo>
                  <a:pt x="3246" y="266"/>
                  <a:pt x="3359" y="741"/>
                  <a:pt x="3127" y="861"/>
                </a:cubicBezTo>
                <a:cubicBezTo>
                  <a:pt x="2895" y="981"/>
                  <a:pt x="1948" y="850"/>
                  <a:pt x="1463" y="853"/>
                </a:cubicBezTo>
                <a:cubicBezTo>
                  <a:pt x="978" y="856"/>
                  <a:pt x="430" y="966"/>
                  <a:pt x="215" y="877"/>
                </a:cubicBezTo>
                <a:cubicBezTo>
                  <a:pt x="0" y="788"/>
                  <a:pt x="80" y="453"/>
                  <a:pt x="175" y="317"/>
                </a:cubicBezTo>
                <a:cubicBezTo>
                  <a:pt x="270" y="181"/>
                  <a:pt x="349" y="102"/>
                  <a:pt x="783" y="61"/>
                </a:cubicBezTo>
                <a:close/>
              </a:path>
            </a:pathLst>
          </a:custGeom>
          <a:solidFill>
            <a:srgbClr val="CCFFFF"/>
          </a:solidFill>
          <a:ln w="9525" cap="flat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62" name="Group 42"/>
          <p:cNvGrpSpPr>
            <a:grpSpLocks/>
          </p:cNvGrpSpPr>
          <p:nvPr/>
        </p:nvGrpSpPr>
        <p:grpSpPr bwMode="auto">
          <a:xfrm>
            <a:off x="2266950" y="1641475"/>
            <a:ext cx="3735388" cy="503238"/>
            <a:chOff x="1428" y="618"/>
            <a:chExt cx="2353" cy="317"/>
          </a:xfrm>
        </p:grpSpPr>
        <p:sp>
          <p:nvSpPr>
            <p:cNvPr id="5163" name="AutoShape 43" descr="60%"/>
            <p:cNvSpPr>
              <a:spLocks noChangeArrowheads="1"/>
            </p:cNvSpPr>
            <p:nvPr/>
          </p:nvSpPr>
          <p:spPr bwMode="auto">
            <a:xfrm>
              <a:off x="1428" y="618"/>
              <a:ext cx="318" cy="317"/>
            </a:xfrm>
            <a:prstGeom prst="triangle">
              <a:avLst>
                <a:gd name="adj" fmla="val 50000"/>
              </a:avLst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64" name="Rectangle 44" descr="60%"/>
            <p:cNvSpPr>
              <a:spLocks noChangeArrowheads="1"/>
            </p:cNvSpPr>
            <p:nvPr/>
          </p:nvSpPr>
          <p:spPr bwMode="auto">
            <a:xfrm>
              <a:off x="2456" y="618"/>
              <a:ext cx="317" cy="317"/>
            </a:xfrm>
            <a:prstGeom prst="rect">
              <a:avLst/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65" name="AutoShape 45" descr="60%"/>
            <p:cNvSpPr>
              <a:spLocks noChangeArrowheads="1"/>
            </p:cNvSpPr>
            <p:nvPr/>
          </p:nvSpPr>
          <p:spPr bwMode="auto">
            <a:xfrm>
              <a:off x="3464" y="618"/>
              <a:ext cx="317" cy="317"/>
            </a:xfrm>
            <a:prstGeom prst="octagon">
              <a:avLst>
                <a:gd name="adj" fmla="val 29287"/>
              </a:avLst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66" name="Group 46"/>
          <p:cNvGrpSpPr>
            <a:grpSpLocks/>
          </p:cNvGrpSpPr>
          <p:nvPr/>
        </p:nvGrpSpPr>
        <p:grpSpPr bwMode="auto">
          <a:xfrm>
            <a:off x="1909763" y="2068513"/>
            <a:ext cx="4375150" cy="622300"/>
            <a:chOff x="1202" y="887"/>
            <a:chExt cx="2756" cy="392"/>
          </a:xfrm>
        </p:grpSpPr>
        <p:grpSp>
          <p:nvGrpSpPr>
            <p:cNvPr id="5167" name="Group 47"/>
            <p:cNvGrpSpPr>
              <a:grpSpLocks/>
            </p:cNvGrpSpPr>
            <p:nvPr/>
          </p:nvGrpSpPr>
          <p:grpSpPr bwMode="auto">
            <a:xfrm>
              <a:off x="1202" y="935"/>
              <a:ext cx="474" cy="272"/>
              <a:chOff x="1202" y="935"/>
              <a:chExt cx="474" cy="272"/>
            </a:xfrm>
          </p:grpSpPr>
          <p:sp>
            <p:nvSpPr>
              <p:cNvPr id="5168" name="Oval 48" descr="50%"/>
              <p:cNvSpPr>
                <a:spLocks noChangeArrowheads="1"/>
              </p:cNvSpPr>
              <p:nvPr/>
            </p:nvSpPr>
            <p:spPr bwMode="auto">
              <a:xfrm>
                <a:off x="1202" y="1117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69" name="Oval 49" descr="50%"/>
              <p:cNvSpPr>
                <a:spLocks noChangeArrowheads="1"/>
              </p:cNvSpPr>
              <p:nvPr/>
            </p:nvSpPr>
            <p:spPr bwMode="auto">
              <a:xfrm>
                <a:off x="1367" y="1109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0" name="Oval 50" descr="50%"/>
              <p:cNvSpPr>
                <a:spLocks noChangeArrowheads="1"/>
              </p:cNvSpPr>
              <p:nvPr/>
            </p:nvSpPr>
            <p:spPr bwMode="auto">
              <a:xfrm>
                <a:off x="1586" y="1109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1" name="Freeform 51"/>
              <p:cNvSpPr>
                <a:spLocks/>
              </p:cNvSpPr>
              <p:nvPr/>
            </p:nvSpPr>
            <p:spPr bwMode="auto">
              <a:xfrm>
                <a:off x="1274" y="935"/>
                <a:ext cx="158" cy="190"/>
              </a:xfrm>
              <a:custGeom>
                <a:avLst/>
                <a:gdLst>
                  <a:gd name="T0" fmla="*/ 158 w 158"/>
                  <a:gd name="T1" fmla="*/ 0 h 190"/>
                  <a:gd name="T2" fmla="*/ 0 w 158"/>
                  <a:gd name="T3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58" h="190">
                    <a:moveTo>
                      <a:pt x="158" y="0"/>
                    </a:moveTo>
                    <a:lnTo>
                      <a:pt x="0" y="190"/>
                    </a:lnTo>
                  </a:path>
                </a:pathLst>
              </a:custGeom>
              <a:noFill/>
              <a:ln w="12700" cmpd="sng">
                <a:solidFill>
                  <a:srgbClr val="000000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2" name="Freeform 52"/>
              <p:cNvSpPr>
                <a:spLocks/>
              </p:cNvSpPr>
              <p:nvPr/>
            </p:nvSpPr>
            <p:spPr bwMode="auto">
              <a:xfrm>
                <a:off x="1424" y="935"/>
                <a:ext cx="141" cy="177"/>
              </a:xfrm>
              <a:custGeom>
                <a:avLst/>
                <a:gdLst>
                  <a:gd name="T0" fmla="*/ 141 w 141"/>
                  <a:gd name="T1" fmla="*/ 0 h 177"/>
                  <a:gd name="T2" fmla="*/ 0 w 141"/>
                  <a:gd name="T3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41" h="177">
                    <a:moveTo>
                      <a:pt x="141" y="0"/>
                    </a:moveTo>
                    <a:lnTo>
                      <a:pt x="0" y="177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3" name="Freeform 53"/>
              <p:cNvSpPr>
                <a:spLocks/>
              </p:cNvSpPr>
              <p:nvPr/>
            </p:nvSpPr>
            <p:spPr bwMode="auto">
              <a:xfrm>
                <a:off x="1632" y="936"/>
                <a:ext cx="24" cy="176"/>
              </a:xfrm>
              <a:custGeom>
                <a:avLst/>
                <a:gdLst>
                  <a:gd name="T0" fmla="*/ 24 w 24"/>
                  <a:gd name="T1" fmla="*/ 0 h 176"/>
                  <a:gd name="T2" fmla="*/ 0 w 24"/>
                  <a:gd name="T3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" h="176">
                    <a:moveTo>
                      <a:pt x="24" y="0"/>
                    </a:moveTo>
                    <a:lnTo>
                      <a:pt x="0" y="176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174" name="Group 54"/>
            <p:cNvGrpSpPr>
              <a:grpSpLocks/>
            </p:cNvGrpSpPr>
            <p:nvPr/>
          </p:nvGrpSpPr>
          <p:grpSpPr bwMode="auto">
            <a:xfrm>
              <a:off x="2189" y="926"/>
              <a:ext cx="555" cy="257"/>
              <a:chOff x="2189" y="926"/>
              <a:chExt cx="555" cy="257"/>
            </a:xfrm>
          </p:grpSpPr>
          <p:sp>
            <p:nvSpPr>
              <p:cNvPr id="5175" name="Oval 55" descr="50%"/>
              <p:cNvSpPr>
                <a:spLocks noChangeArrowheads="1"/>
              </p:cNvSpPr>
              <p:nvPr/>
            </p:nvSpPr>
            <p:spPr bwMode="auto">
              <a:xfrm>
                <a:off x="2189" y="1053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6" name="Oval 56" descr="50%"/>
              <p:cNvSpPr>
                <a:spLocks noChangeArrowheads="1"/>
              </p:cNvSpPr>
              <p:nvPr/>
            </p:nvSpPr>
            <p:spPr bwMode="auto">
              <a:xfrm>
                <a:off x="2392" y="1085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7" name="Oval 57" descr="50%"/>
              <p:cNvSpPr>
                <a:spLocks noChangeArrowheads="1"/>
              </p:cNvSpPr>
              <p:nvPr/>
            </p:nvSpPr>
            <p:spPr bwMode="auto">
              <a:xfrm>
                <a:off x="2654" y="1093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8" name="Freeform 58"/>
              <p:cNvSpPr>
                <a:spLocks/>
              </p:cNvSpPr>
              <p:nvPr/>
            </p:nvSpPr>
            <p:spPr bwMode="auto">
              <a:xfrm>
                <a:off x="2264" y="926"/>
                <a:ext cx="202" cy="146"/>
              </a:xfrm>
              <a:custGeom>
                <a:avLst/>
                <a:gdLst>
                  <a:gd name="T0" fmla="*/ 202 w 202"/>
                  <a:gd name="T1" fmla="*/ 0 h 146"/>
                  <a:gd name="T2" fmla="*/ 0 w 202"/>
                  <a:gd name="T3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02" h="146">
                    <a:moveTo>
                      <a:pt x="202" y="0"/>
                    </a:moveTo>
                    <a:lnTo>
                      <a:pt x="0" y="146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79" name="Freeform 59"/>
              <p:cNvSpPr>
                <a:spLocks/>
              </p:cNvSpPr>
              <p:nvPr/>
            </p:nvSpPr>
            <p:spPr bwMode="auto">
              <a:xfrm>
                <a:off x="2456" y="935"/>
                <a:ext cx="128" cy="153"/>
              </a:xfrm>
              <a:custGeom>
                <a:avLst/>
                <a:gdLst>
                  <a:gd name="T0" fmla="*/ 128 w 128"/>
                  <a:gd name="T1" fmla="*/ 0 h 153"/>
                  <a:gd name="T2" fmla="*/ 0 w 128"/>
                  <a:gd name="T3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8" h="153">
                    <a:moveTo>
                      <a:pt x="128" y="0"/>
                    </a:moveTo>
                    <a:lnTo>
                      <a:pt x="0" y="153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0" name="Freeform 60"/>
              <p:cNvSpPr>
                <a:spLocks/>
              </p:cNvSpPr>
              <p:nvPr/>
            </p:nvSpPr>
            <p:spPr bwMode="auto">
              <a:xfrm>
                <a:off x="2696" y="928"/>
                <a:ext cx="1" cy="164"/>
              </a:xfrm>
              <a:custGeom>
                <a:avLst/>
                <a:gdLst>
                  <a:gd name="T0" fmla="*/ 0 w 1"/>
                  <a:gd name="T1" fmla="*/ 0 h 164"/>
                  <a:gd name="T2" fmla="*/ 0 w 1"/>
                  <a:gd name="T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64">
                    <a:moveTo>
                      <a:pt x="0" y="0"/>
                    </a:moveTo>
                    <a:lnTo>
                      <a:pt x="0" y="164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181" name="Group 61"/>
            <p:cNvGrpSpPr>
              <a:grpSpLocks/>
            </p:cNvGrpSpPr>
            <p:nvPr/>
          </p:nvGrpSpPr>
          <p:grpSpPr bwMode="auto">
            <a:xfrm>
              <a:off x="3288" y="887"/>
              <a:ext cx="670" cy="392"/>
              <a:chOff x="3288" y="887"/>
              <a:chExt cx="670" cy="392"/>
            </a:xfrm>
          </p:grpSpPr>
          <p:sp>
            <p:nvSpPr>
              <p:cNvPr id="5182" name="Oval 62" descr="50%"/>
              <p:cNvSpPr>
                <a:spLocks noChangeArrowheads="1"/>
              </p:cNvSpPr>
              <p:nvPr/>
            </p:nvSpPr>
            <p:spPr bwMode="auto">
              <a:xfrm>
                <a:off x="3288" y="1131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3" name="Oval 63" descr="50%"/>
              <p:cNvSpPr>
                <a:spLocks noChangeArrowheads="1"/>
              </p:cNvSpPr>
              <p:nvPr/>
            </p:nvSpPr>
            <p:spPr bwMode="auto">
              <a:xfrm>
                <a:off x="3551" y="1165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4" name="Oval 64" descr="50%"/>
              <p:cNvSpPr>
                <a:spLocks noChangeArrowheads="1"/>
              </p:cNvSpPr>
              <p:nvPr/>
            </p:nvSpPr>
            <p:spPr bwMode="auto">
              <a:xfrm>
                <a:off x="3868" y="1189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5" name="Freeform 65"/>
              <p:cNvSpPr>
                <a:spLocks/>
              </p:cNvSpPr>
              <p:nvPr/>
            </p:nvSpPr>
            <p:spPr bwMode="auto">
              <a:xfrm>
                <a:off x="3352" y="887"/>
                <a:ext cx="154" cy="241"/>
              </a:xfrm>
              <a:custGeom>
                <a:avLst/>
                <a:gdLst>
                  <a:gd name="T0" fmla="*/ 154 w 154"/>
                  <a:gd name="T1" fmla="*/ 0 h 241"/>
                  <a:gd name="T2" fmla="*/ 0 w 154"/>
                  <a:gd name="T3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54" h="241">
                    <a:moveTo>
                      <a:pt x="154" y="0"/>
                    </a:moveTo>
                    <a:lnTo>
                      <a:pt x="0" y="241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6" name="Freeform 66"/>
              <p:cNvSpPr>
                <a:spLocks/>
              </p:cNvSpPr>
              <p:nvPr/>
            </p:nvSpPr>
            <p:spPr bwMode="auto">
              <a:xfrm>
                <a:off x="3600" y="930"/>
                <a:ext cx="18" cy="234"/>
              </a:xfrm>
              <a:custGeom>
                <a:avLst/>
                <a:gdLst>
                  <a:gd name="T0" fmla="*/ 18 w 18"/>
                  <a:gd name="T1" fmla="*/ 0 h 234"/>
                  <a:gd name="T2" fmla="*/ 0 w 18"/>
                  <a:gd name="T3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8" h="234">
                    <a:moveTo>
                      <a:pt x="18" y="0"/>
                    </a:moveTo>
                    <a:lnTo>
                      <a:pt x="0" y="234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7" name="Freeform 67"/>
              <p:cNvSpPr>
                <a:spLocks/>
              </p:cNvSpPr>
              <p:nvPr/>
            </p:nvSpPr>
            <p:spPr bwMode="auto">
              <a:xfrm>
                <a:off x="3738" y="888"/>
                <a:ext cx="162" cy="304"/>
              </a:xfrm>
              <a:custGeom>
                <a:avLst/>
                <a:gdLst>
                  <a:gd name="T0" fmla="*/ 0 w 162"/>
                  <a:gd name="T1" fmla="*/ 0 h 304"/>
                  <a:gd name="T2" fmla="*/ 162 w 162"/>
                  <a:gd name="T3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62" h="304">
                    <a:moveTo>
                      <a:pt x="0" y="0"/>
                    </a:moveTo>
                    <a:lnTo>
                      <a:pt x="162" y="304"/>
                    </a:lnTo>
                  </a:path>
                </a:pathLst>
              </a:custGeom>
              <a:noFill/>
              <a:ln w="12700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188" name="Group 68"/>
          <p:cNvGrpSpPr>
            <a:grpSpLocks/>
          </p:cNvGrpSpPr>
          <p:nvPr/>
        </p:nvGrpSpPr>
        <p:grpSpPr bwMode="auto">
          <a:xfrm>
            <a:off x="2667000" y="1562100"/>
            <a:ext cx="2843213" cy="447675"/>
            <a:chOff x="1680" y="568"/>
            <a:chExt cx="1790" cy="282"/>
          </a:xfrm>
        </p:grpSpPr>
        <p:sp>
          <p:nvSpPr>
            <p:cNvPr id="5189" name="Freeform 69"/>
            <p:cNvSpPr>
              <a:spLocks/>
            </p:cNvSpPr>
            <p:nvPr/>
          </p:nvSpPr>
          <p:spPr bwMode="auto">
            <a:xfrm>
              <a:off x="1701" y="780"/>
              <a:ext cx="765" cy="70"/>
            </a:xfrm>
            <a:custGeom>
              <a:avLst/>
              <a:gdLst>
                <a:gd name="T0" fmla="*/ 0 w 765"/>
                <a:gd name="T1" fmla="*/ 70 h 70"/>
                <a:gd name="T2" fmla="*/ 765 w 765"/>
                <a:gd name="T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5" h="70">
                  <a:moveTo>
                    <a:pt x="0" y="70"/>
                  </a:moveTo>
                  <a:lnTo>
                    <a:pt x="765" y="0"/>
                  </a:lnTo>
                </a:path>
              </a:pathLst>
            </a:custGeom>
            <a:noFill/>
            <a:ln w="38100" cmpd="dbl">
              <a:pattFill prst="pct6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90" name="Freeform 70"/>
            <p:cNvSpPr>
              <a:spLocks/>
            </p:cNvSpPr>
            <p:nvPr/>
          </p:nvSpPr>
          <p:spPr bwMode="auto">
            <a:xfrm>
              <a:off x="2772" y="768"/>
              <a:ext cx="698" cy="15"/>
            </a:xfrm>
            <a:custGeom>
              <a:avLst/>
              <a:gdLst>
                <a:gd name="T0" fmla="*/ 0 w 698"/>
                <a:gd name="T1" fmla="*/ 0 h 15"/>
                <a:gd name="T2" fmla="*/ 698 w 698"/>
                <a:gd name="T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98" h="15">
                  <a:moveTo>
                    <a:pt x="0" y="0"/>
                  </a:moveTo>
                  <a:lnTo>
                    <a:pt x="698" y="15"/>
                  </a:lnTo>
                </a:path>
              </a:pathLst>
            </a:custGeom>
            <a:noFill/>
            <a:ln w="38100" cmpd="dbl">
              <a:pattFill prst="pct6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91" name="Freeform 71"/>
            <p:cNvSpPr>
              <a:spLocks/>
            </p:cNvSpPr>
            <p:nvPr/>
          </p:nvSpPr>
          <p:spPr bwMode="auto">
            <a:xfrm>
              <a:off x="1680" y="568"/>
              <a:ext cx="1782" cy="232"/>
            </a:xfrm>
            <a:custGeom>
              <a:avLst/>
              <a:gdLst>
                <a:gd name="T0" fmla="*/ 0 w 1782"/>
                <a:gd name="T1" fmla="*/ 232 h 232"/>
                <a:gd name="T2" fmla="*/ 656 w 1782"/>
                <a:gd name="T3" fmla="*/ 0 h 232"/>
                <a:gd name="T4" fmla="*/ 1272 w 1782"/>
                <a:gd name="T5" fmla="*/ 2 h 232"/>
                <a:gd name="T6" fmla="*/ 1782 w 1782"/>
                <a:gd name="T7" fmla="*/ 14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2" h="232">
                  <a:moveTo>
                    <a:pt x="0" y="232"/>
                  </a:moveTo>
                  <a:lnTo>
                    <a:pt x="656" y="0"/>
                  </a:lnTo>
                  <a:lnTo>
                    <a:pt x="1272" y="2"/>
                  </a:lnTo>
                  <a:lnTo>
                    <a:pt x="1782" y="146"/>
                  </a:lnTo>
                </a:path>
              </a:pathLst>
            </a:custGeom>
            <a:noFill/>
            <a:ln w="38100" cmpd="dbl">
              <a:pattFill prst="pct6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92" name="Group 72"/>
          <p:cNvGrpSpPr>
            <a:grpSpLocks/>
          </p:cNvGrpSpPr>
          <p:nvPr/>
        </p:nvGrpSpPr>
        <p:grpSpPr bwMode="auto">
          <a:xfrm>
            <a:off x="6382545" y="1587500"/>
            <a:ext cx="2153241" cy="501650"/>
            <a:chOff x="3969" y="524"/>
            <a:chExt cx="1546" cy="316"/>
          </a:xfrm>
        </p:grpSpPr>
        <p:sp>
          <p:nvSpPr>
            <p:cNvPr id="5193" name="Text Box 73"/>
            <p:cNvSpPr txBox="1">
              <a:spLocks noChangeArrowheads="1"/>
            </p:cNvSpPr>
            <p:nvPr/>
          </p:nvSpPr>
          <p:spPr bwMode="auto">
            <a:xfrm>
              <a:off x="4086" y="524"/>
              <a:ext cx="1429" cy="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ts val="0"/>
                </a:spcBef>
              </a:pPr>
              <a:r>
                <a:rPr lang="ru-RU" altLang="ru-RU" sz="1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Объективная</a:t>
              </a:r>
            </a:p>
            <a:p>
              <a:pPr algn="ctr">
                <a:lnSpc>
                  <a:spcPct val="85000"/>
                </a:lnSpc>
                <a:spcBef>
                  <a:spcPts val="0"/>
                </a:spcBef>
              </a:pPr>
              <a:r>
                <a:rPr lang="ru-RU" altLang="ru-RU" sz="1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действительности</a:t>
              </a:r>
              <a:endPara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94" name="Freeform 74"/>
            <p:cNvSpPr>
              <a:spLocks/>
            </p:cNvSpPr>
            <p:nvPr/>
          </p:nvSpPr>
          <p:spPr bwMode="auto">
            <a:xfrm>
              <a:off x="3969" y="754"/>
              <a:ext cx="1499" cy="86"/>
            </a:xfrm>
            <a:custGeom>
              <a:avLst/>
              <a:gdLst>
                <a:gd name="T0" fmla="*/ 0 w 1647"/>
                <a:gd name="T1" fmla="*/ 0 h 86"/>
                <a:gd name="T2" fmla="*/ 279 w 1647"/>
                <a:gd name="T3" fmla="*/ 86 h 86"/>
                <a:gd name="T4" fmla="*/ 1647 w 1647"/>
                <a:gd name="T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7" h="86">
                  <a:moveTo>
                    <a:pt x="0" y="0"/>
                  </a:moveTo>
                  <a:lnTo>
                    <a:pt x="279" y="86"/>
                  </a:lnTo>
                  <a:lnTo>
                    <a:pt x="1647" y="86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oval" w="sm" len="sm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5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95" name="Group 75"/>
          <p:cNvGrpSpPr>
            <a:grpSpLocks/>
          </p:cNvGrpSpPr>
          <p:nvPr/>
        </p:nvGrpSpPr>
        <p:grpSpPr bwMode="auto">
          <a:xfrm>
            <a:off x="274639" y="1995488"/>
            <a:ext cx="5935663" cy="887412"/>
            <a:chOff x="173" y="841"/>
            <a:chExt cx="3739" cy="559"/>
          </a:xfrm>
        </p:grpSpPr>
        <p:sp>
          <p:nvSpPr>
            <p:cNvPr id="5196" name="Text Box 76"/>
            <p:cNvSpPr txBox="1">
              <a:spLocks noChangeArrowheads="1"/>
            </p:cNvSpPr>
            <p:nvPr/>
          </p:nvSpPr>
          <p:spPr bwMode="auto">
            <a:xfrm>
              <a:off x="173" y="841"/>
              <a:ext cx="844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50000"/>
                </a:spcBef>
              </a:pPr>
              <a:r>
                <a:rPr lang="ru-RU" alt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Свойства объектов</a:t>
              </a:r>
            </a:p>
          </p:txBody>
        </p:sp>
        <p:sp>
          <p:nvSpPr>
            <p:cNvPr id="5197" name="Freeform 77"/>
            <p:cNvSpPr>
              <a:spLocks/>
            </p:cNvSpPr>
            <p:nvPr/>
          </p:nvSpPr>
          <p:spPr bwMode="auto">
            <a:xfrm>
              <a:off x="289" y="1152"/>
              <a:ext cx="846" cy="248"/>
            </a:xfrm>
            <a:custGeom>
              <a:avLst/>
              <a:gdLst>
                <a:gd name="T0" fmla="*/ 1016 w 1016"/>
                <a:gd name="T1" fmla="*/ 248 h 248"/>
                <a:gd name="T2" fmla="*/ 784 w 1016"/>
                <a:gd name="T3" fmla="*/ 0 h 248"/>
                <a:gd name="T4" fmla="*/ 0 w 1016"/>
                <a:gd name="T5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6" h="248">
                  <a:moveTo>
                    <a:pt x="1016" y="248"/>
                  </a:moveTo>
                  <a:lnTo>
                    <a:pt x="784" y="0"/>
                  </a:lnTo>
                  <a:lnTo>
                    <a:pt x="0" y="0"/>
                  </a:ln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98" name="Freeform 78"/>
            <p:cNvSpPr>
              <a:spLocks/>
            </p:cNvSpPr>
            <p:nvPr/>
          </p:nvSpPr>
          <p:spPr bwMode="auto">
            <a:xfrm>
              <a:off x="1136" y="1162"/>
              <a:ext cx="111" cy="238"/>
            </a:xfrm>
            <a:custGeom>
              <a:avLst/>
              <a:gdLst>
                <a:gd name="T0" fmla="*/ 0 w 111"/>
                <a:gd name="T1" fmla="*/ 238 h 238"/>
                <a:gd name="T2" fmla="*/ 111 w 111"/>
                <a:gd name="T3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1" h="238">
                  <a:moveTo>
                    <a:pt x="0" y="238"/>
                  </a:moveTo>
                  <a:lnTo>
                    <a:pt x="111" y="0"/>
                  </a:ln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99" name="Freeform 79"/>
            <p:cNvSpPr>
              <a:spLocks/>
            </p:cNvSpPr>
            <p:nvPr/>
          </p:nvSpPr>
          <p:spPr bwMode="auto">
            <a:xfrm>
              <a:off x="1134" y="1154"/>
              <a:ext cx="276" cy="246"/>
            </a:xfrm>
            <a:custGeom>
              <a:avLst/>
              <a:gdLst>
                <a:gd name="T0" fmla="*/ 0 w 280"/>
                <a:gd name="T1" fmla="*/ 240 h 240"/>
                <a:gd name="T2" fmla="*/ 280 w 280"/>
                <a:gd name="T3" fmla="*/ 0 h 240"/>
                <a:gd name="connsiteX0" fmla="*/ 0 w 9862"/>
                <a:gd name="connsiteY0" fmla="*/ 10242 h 10242"/>
                <a:gd name="connsiteX1" fmla="*/ 9862 w 9862"/>
                <a:gd name="connsiteY1" fmla="*/ 0 h 1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862" h="10242">
                  <a:moveTo>
                    <a:pt x="0" y="10242"/>
                  </a:moveTo>
                  <a:cubicBezTo>
                    <a:pt x="3333" y="6909"/>
                    <a:pt x="6529" y="3333"/>
                    <a:pt x="9862" y="0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0" name="Freeform 80"/>
            <p:cNvSpPr>
              <a:spLocks/>
            </p:cNvSpPr>
            <p:nvPr/>
          </p:nvSpPr>
          <p:spPr bwMode="auto">
            <a:xfrm>
              <a:off x="1136" y="1152"/>
              <a:ext cx="490" cy="244"/>
            </a:xfrm>
            <a:custGeom>
              <a:avLst/>
              <a:gdLst>
                <a:gd name="T0" fmla="*/ 0 w 496"/>
                <a:gd name="T1" fmla="*/ 240 h 240"/>
                <a:gd name="T2" fmla="*/ 496 w 496"/>
                <a:gd name="T3" fmla="*/ 0 h 240"/>
                <a:gd name="connsiteX0" fmla="*/ 0 w 9883"/>
                <a:gd name="connsiteY0" fmla="*/ 10161 h 10161"/>
                <a:gd name="connsiteX1" fmla="*/ 9883 w 9883"/>
                <a:gd name="connsiteY1" fmla="*/ 0 h 10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883" h="10161">
                  <a:moveTo>
                    <a:pt x="0" y="10161"/>
                  </a:moveTo>
                  <a:cubicBezTo>
                    <a:pt x="3333" y="6828"/>
                    <a:pt x="6550" y="3333"/>
                    <a:pt x="9883" y="0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1" name="Freeform 81"/>
            <p:cNvSpPr>
              <a:spLocks/>
            </p:cNvSpPr>
            <p:nvPr/>
          </p:nvSpPr>
          <p:spPr bwMode="auto">
            <a:xfrm>
              <a:off x="1140" y="1096"/>
              <a:ext cx="1092" cy="300"/>
            </a:xfrm>
            <a:custGeom>
              <a:avLst/>
              <a:gdLst>
                <a:gd name="T0" fmla="*/ 0 w 1096"/>
                <a:gd name="T1" fmla="*/ 296 h 296"/>
                <a:gd name="T2" fmla="*/ 1096 w 1096"/>
                <a:gd name="T3" fmla="*/ 0 h 296"/>
                <a:gd name="connsiteX0" fmla="*/ 0 w 9965"/>
                <a:gd name="connsiteY0" fmla="*/ 10131 h 10131"/>
                <a:gd name="connsiteX1" fmla="*/ 9965 w 9965"/>
                <a:gd name="connsiteY1" fmla="*/ 0 h 1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5" h="10131">
                  <a:moveTo>
                    <a:pt x="0" y="10131"/>
                  </a:moveTo>
                  <a:cubicBezTo>
                    <a:pt x="3333" y="6798"/>
                    <a:pt x="6632" y="3333"/>
                    <a:pt x="9965" y="0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2" name="Freeform 82"/>
            <p:cNvSpPr>
              <a:spLocks/>
            </p:cNvSpPr>
            <p:nvPr/>
          </p:nvSpPr>
          <p:spPr bwMode="auto">
            <a:xfrm>
              <a:off x="1134" y="1128"/>
              <a:ext cx="1298" cy="268"/>
            </a:xfrm>
            <a:custGeom>
              <a:avLst/>
              <a:gdLst>
                <a:gd name="T0" fmla="*/ 0 w 1304"/>
                <a:gd name="T1" fmla="*/ 264 h 264"/>
                <a:gd name="T2" fmla="*/ 1304 w 1304"/>
                <a:gd name="T3" fmla="*/ 0 h 264"/>
                <a:gd name="connsiteX0" fmla="*/ 0 w 9956"/>
                <a:gd name="connsiteY0" fmla="*/ 10146 h 10146"/>
                <a:gd name="connsiteX1" fmla="*/ 9956 w 9956"/>
                <a:gd name="connsiteY1" fmla="*/ 0 h 10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56" h="10146">
                  <a:moveTo>
                    <a:pt x="0" y="10146"/>
                  </a:moveTo>
                  <a:cubicBezTo>
                    <a:pt x="3333" y="6813"/>
                    <a:pt x="6623" y="3333"/>
                    <a:pt x="9956" y="0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3" name="Freeform 83"/>
            <p:cNvSpPr>
              <a:spLocks/>
            </p:cNvSpPr>
            <p:nvPr/>
          </p:nvSpPr>
          <p:spPr bwMode="auto">
            <a:xfrm>
              <a:off x="1136" y="1136"/>
              <a:ext cx="1552" cy="260"/>
            </a:xfrm>
            <a:custGeom>
              <a:avLst/>
              <a:gdLst>
                <a:gd name="T0" fmla="*/ 0 w 1560"/>
                <a:gd name="T1" fmla="*/ 256 h 256"/>
                <a:gd name="T2" fmla="*/ 1560 w 1560"/>
                <a:gd name="T3" fmla="*/ 0 h 256"/>
                <a:gd name="connsiteX0" fmla="*/ 0 w 9950"/>
                <a:gd name="connsiteY0" fmla="*/ 10151 h 10151"/>
                <a:gd name="connsiteX1" fmla="*/ 9950 w 9950"/>
                <a:gd name="connsiteY1" fmla="*/ 0 h 10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50" h="10151">
                  <a:moveTo>
                    <a:pt x="0" y="10151"/>
                  </a:moveTo>
                  <a:cubicBezTo>
                    <a:pt x="3333" y="6818"/>
                    <a:pt x="6617" y="3333"/>
                    <a:pt x="9950" y="0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4" name="Freeform 84"/>
            <p:cNvSpPr>
              <a:spLocks/>
            </p:cNvSpPr>
            <p:nvPr/>
          </p:nvSpPr>
          <p:spPr bwMode="auto">
            <a:xfrm>
              <a:off x="1136" y="1176"/>
              <a:ext cx="2200" cy="224"/>
            </a:xfrm>
            <a:custGeom>
              <a:avLst/>
              <a:gdLst>
                <a:gd name="T0" fmla="*/ 0 w 2200"/>
                <a:gd name="T1" fmla="*/ 224 h 224"/>
                <a:gd name="T2" fmla="*/ 2200 w 2200"/>
                <a:gd name="T3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00" h="224">
                  <a:moveTo>
                    <a:pt x="0" y="224"/>
                  </a:moveTo>
                  <a:lnTo>
                    <a:pt x="2200" y="0"/>
                  </a:ln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5" name="Freeform 85"/>
            <p:cNvSpPr>
              <a:spLocks/>
            </p:cNvSpPr>
            <p:nvPr/>
          </p:nvSpPr>
          <p:spPr bwMode="auto">
            <a:xfrm>
              <a:off x="1128" y="1208"/>
              <a:ext cx="2464" cy="192"/>
            </a:xfrm>
            <a:custGeom>
              <a:avLst/>
              <a:gdLst>
                <a:gd name="T0" fmla="*/ 0 w 2464"/>
                <a:gd name="T1" fmla="*/ 192 h 192"/>
                <a:gd name="T2" fmla="*/ 2464 w 2464"/>
                <a:gd name="T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464" h="192">
                  <a:moveTo>
                    <a:pt x="0" y="192"/>
                  </a:moveTo>
                  <a:lnTo>
                    <a:pt x="2464" y="0"/>
                  </a:ln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6" name="Freeform 86"/>
            <p:cNvSpPr>
              <a:spLocks/>
            </p:cNvSpPr>
            <p:nvPr/>
          </p:nvSpPr>
          <p:spPr bwMode="auto">
            <a:xfrm>
              <a:off x="1128" y="1232"/>
              <a:ext cx="2784" cy="168"/>
            </a:xfrm>
            <a:custGeom>
              <a:avLst/>
              <a:gdLst>
                <a:gd name="T0" fmla="*/ 0 w 2784"/>
                <a:gd name="T1" fmla="*/ 168 h 168"/>
                <a:gd name="T2" fmla="*/ 2784 w 2784"/>
                <a:gd name="T3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84" h="168">
                  <a:moveTo>
                    <a:pt x="0" y="168"/>
                  </a:moveTo>
                  <a:lnTo>
                    <a:pt x="2784" y="0"/>
                  </a:ln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07" name="Group 87"/>
          <p:cNvGrpSpPr>
            <a:grpSpLocks/>
          </p:cNvGrpSpPr>
          <p:nvPr/>
        </p:nvGrpSpPr>
        <p:grpSpPr bwMode="auto">
          <a:xfrm>
            <a:off x="2525713" y="1014413"/>
            <a:ext cx="4740194" cy="830262"/>
            <a:chOff x="1591" y="227"/>
            <a:chExt cx="2985" cy="523"/>
          </a:xfrm>
        </p:grpSpPr>
        <p:sp>
          <p:nvSpPr>
            <p:cNvPr id="5208" name="Freeform 88"/>
            <p:cNvSpPr>
              <a:spLocks/>
            </p:cNvSpPr>
            <p:nvPr/>
          </p:nvSpPr>
          <p:spPr bwMode="auto">
            <a:xfrm>
              <a:off x="2616" y="368"/>
              <a:ext cx="32" cy="328"/>
            </a:xfrm>
            <a:custGeom>
              <a:avLst/>
              <a:gdLst>
                <a:gd name="T0" fmla="*/ 32 w 32"/>
                <a:gd name="T1" fmla="*/ 0 h 328"/>
                <a:gd name="T2" fmla="*/ 0 w 32"/>
                <a:gd name="T3" fmla="*/ 328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" h="328">
                  <a:moveTo>
                    <a:pt x="32" y="0"/>
                  </a:moveTo>
                  <a:lnTo>
                    <a:pt x="0" y="328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09" name="Text Box 89"/>
            <p:cNvSpPr txBox="1">
              <a:spLocks noChangeArrowheads="1"/>
            </p:cNvSpPr>
            <p:nvPr/>
          </p:nvSpPr>
          <p:spPr bwMode="auto">
            <a:xfrm>
              <a:off x="2445" y="227"/>
              <a:ext cx="2131" cy="1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Объекты </a:t>
              </a:r>
              <a:r>
                <a:rPr lang="ru-RU" altLang="ru-RU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действительности</a:t>
              </a:r>
              <a:endPara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10" name="Freeform 90"/>
            <p:cNvSpPr>
              <a:spLocks/>
            </p:cNvSpPr>
            <p:nvPr/>
          </p:nvSpPr>
          <p:spPr bwMode="auto">
            <a:xfrm>
              <a:off x="2651" y="366"/>
              <a:ext cx="1700" cy="1"/>
            </a:xfrm>
            <a:custGeom>
              <a:avLst/>
              <a:gdLst>
                <a:gd name="T0" fmla="*/ 1911 w 1911"/>
                <a:gd name="T1" fmla="*/ 0 h 1"/>
                <a:gd name="T2" fmla="*/ 0 w 191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11" h="1">
                  <a:moveTo>
                    <a:pt x="1911" y="0"/>
                  </a:moveTo>
                  <a:lnTo>
                    <a:pt x="0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11" name="Freeform 91"/>
            <p:cNvSpPr>
              <a:spLocks/>
            </p:cNvSpPr>
            <p:nvPr/>
          </p:nvSpPr>
          <p:spPr bwMode="auto">
            <a:xfrm>
              <a:off x="1591" y="360"/>
              <a:ext cx="1081" cy="390"/>
            </a:xfrm>
            <a:custGeom>
              <a:avLst/>
              <a:gdLst>
                <a:gd name="T0" fmla="*/ 1081 w 1081"/>
                <a:gd name="T1" fmla="*/ 0 h 390"/>
                <a:gd name="T2" fmla="*/ 0 w 1081"/>
                <a:gd name="T3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81" h="390">
                  <a:moveTo>
                    <a:pt x="1081" y="0"/>
                  </a:moveTo>
                  <a:lnTo>
                    <a:pt x="0" y="39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12" name="Freeform 92"/>
            <p:cNvSpPr>
              <a:spLocks/>
            </p:cNvSpPr>
            <p:nvPr/>
          </p:nvSpPr>
          <p:spPr bwMode="auto">
            <a:xfrm>
              <a:off x="2656" y="368"/>
              <a:ext cx="965" cy="336"/>
            </a:xfrm>
            <a:custGeom>
              <a:avLst/>
              <a:gdLst>
                <a:gd name="T0" fmla="*/ 0 w 965"/>
                <a:gd name="T1" fmla="*/ 0 h 336"/>
                <a:gd name="T2" fmla="*/ 965 w 965"/>
                <a:gd name="T3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65" h="336">
                  <a:moveTo>
                    <a:pt x="0" y="0"/>
                  </a:moveTo>
                  <a:lnTo>
                    <a:pt x="965" y="336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13" name="Group 93"/>
          <p:cNvGrpSpPr>
            <a:grpSpLocks/>
          </p:cNvGrpSpPr>
          <p:nvPr/>
        </p:nvGrpSpPr>
        <p:grpSpPr bwMode="auto">
          <a:xfrm>
            <a:off x="185738" y="1131888"/>
            <a:ext cx="4602163" cy="844550"/>
            <a:chOff x="117" y="300"/>
            <a:chExt cx="2899" cy="532"/>
          </a:xfrm>
        </p:grpSpPr>
        <p:sp>
          <p:nvSpPr>
            <p:cNvPr id="5214" name="Freeform 94"/>
            <p:cNvSpPr>
              <a:spLocks/>
            </p:cNvSpPr>
            <p:nvPr/>
          </p:nvSpPr>
          <p:spPr bwMode="auto">
            <a:xfrm>
              <a:off x="1600" y="376"/>
              <a:ext cx="288" cy="456"/>
            </a:xfrm>
            <a:custGeom>
              <a:avLst/>
              <a:gdLst>
                <a:gd name="T0" fmla="*/ 0 w 288"/>
                <a:gd name="T1" fmla="*/ 0 h 456"/>
                <a:gd name="T2" fmla="*/ 288 w 288"/>
                <a:gd name="T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8" h="456">
                  <a:moveTo>
                    <a:pt x="0" y="0"/>
                  </a:moveTo>
                  <a:lnTo>
                    <a:pt x="288" y="456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15" name="Freeform 95"/>
            <p:cNvSpPr>
              <a:spLocks/>
            </p:cNvSpPr>
            <p:nvPr/>
          </p:nvSpPr>
          <p:spPr bwMode="auto">
            <a:xfrm>
              <a:off x="1600" y="376"/>
              <a:ext cx="1416" cy="392"/>
            </a:xfrm>
            <a:custGeom>
              <a:avLst/>
              <a:gdLst>
                <a:gd name="T0" fmla="*/ 0 w 1416"/>
                <a:gd name="T1" fmla="*/ 0 h 392"/>
                <a:gd name="T2" fmla="*/ 1192 w 1416"/>
                <a:gd name="T3" fmla="*/ 96 h 392"/>
                <a:gd name="T4" fmla="*/ 1416 w 1416"/>
                <a:gd name="T5" fmla="*/ 39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16" h="392">
                  <a:moveTo>
                    <a:pt x="0" y="0"/>
                  </a:moveTo>
                  <a:lnTo>
                    <a:pt x="1192" y="96"/>
                  </a:lnTo>
                  <a:lnTo>
                    <a:pt x="1416" y="392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16" name="Freeform 96"/>
            <p:cNvSpPr>
              <a:spLocks/>
            </p:cNvSpPr>
            <p:nvPr/>
          </p:nvSpPr>
          <p:spPr bwMode="auto">
            <a:xfrm>
              <a:off x="1604" y="372"/>
              <a:ext cx="448" cy="292"/>
            </a:xfrm>
            <a:custGeom>
              <a:avLst/>
              <a:gdLst>
                <a:gd name="T0" fmla="*/ 0 w 448"/>
                <a:gd name="T1" fmla="*/ 0 h 292"/>
                <a:gd name="T2" fmla="*/ 448 w 448"/>
                <a:gd name="T3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48" h="292">
                  <a:moveTo>
                    <a:pt x="0" y="0"/>
                  </a:moveTo>
                  <a:lnTo>
                    <a:pt x="448" y="292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17" name="Text Box 97"/>
            <p:cNvSpPr txBox="1">
              <a:spLocks noChangeArrowheads="1"/>
            </p:cNvSpPr>
            <p:nvPr/>
          </p:nvSpPr>
          <p:spPr bwMode="auto">
            <a:xfrm>
              <a:off x="117" y="300"/>
              <a:ext cx="1247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50000"/>
                </a:spcBef>
              </a:pPr>
              <a:r>
                <a:rPr lang="ru-RU" alt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Взаимосвязи                между объектами</a:t>
              </a:r>
            </a:p>
          </p:txBody>
        </p:sp>
        <p:sp>
          <p:nvSpPr>
            <p:cNvPr id="5218" name="Freeform 98"/>
            <p:cNvSpPr>
              <a:spLocks/>
            </p:cNvSpPr>
            <p:nvPr/>
          </p:nvSpPr>
          <p:spPr bwMode="auto">
            <a:xfrm>
              <a:off x="218" y="376"/>
              <a:ext cx="1383" cy="228"/>
            </a:xfrm>
            <a:custGeom>
              <a:avLst/>
              <a:gdLst>
                <a:gd name="T0" fmla="*/ 1576 w 1576"/>
                <a:gd name="T1" fmla="*/ 0 h 264"/>
                <a:gd name="T2" fmla="*/ 1192 w 1576"/>
                <a:gd name="T3" fmla="*/ 264 h 264"/>
                <a:gd name="T4" fmla="*/ 0 w 1576"/>
                <a:gd name="T5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76" h="264">
                  <a:moveTo>
                    <a:pt x="1576" y="0"/>
                  </a:moveTo>
                  <a:lnTo>
                    <a:pt x="1192" y="264"/>
                  </a:lnTo>
                  <a:lnTo>
                    <a:pt x="0" y="264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219" name="Group 99"/>
          <p:cNvGrpSpPr>
            <a:grpSpLocks/>
          </p:cNvGrpSpPr>
          <p:nvPr/>
        </p:nvGrpSpPr>
        <p:grpSpPr bwMode="auto">
          <a:xfrm>
            <a:off x="3681413" y="5748338"/>
            <a:ext cx="746125" cy="301625"/>
            <a:chOff x="1973" y="3122"/>
            <a:chExt cx="1587" cy="407"/>
          </a:xfrm>
        </p:grpSpPr>
        <p:sp>
          <p:nvSpPr>
            <p:cNvPr id="5220" name="Freeform 100"/>
            <p:cNvSpPr>
              <a:spLocks/>
            </p:cNvSpPr>
            <p:nvPr/>
          </p:nvSpPr>
          <p:spPr bwMode="auto">
            <a:xfrm>
              <a:off x="2248" y="3343"/>
              <a:ext cx="402" cy="37"/>
            </a:xfrm>
            <a:custGeom>
              <a:avLst/>
              <a:gdLst>
                <a:gd name="T0" fmla="*/ 0 w 402"/>
                <a:gd name="T1" fmla="*/ 0 h 37"/>
                <a:gd name="T2" fmla="*/ 402 w 402"/>
                <a:gd name="T3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2" h="37">
                  <a:moveTo>
                    <a:pt x="0" y="0"/>
                  </a:moveTo>
                  <a:lnTo>
                    <a:pt x="402" y="37"/>
                  </a:lnTo>
                </a:path>
              </a:pathLst>
            </a:custGeom>
            <a:noFill/>
            <a:ln w="38100" cmpd="dbl">
              <a:pattFill prst="pct7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21" name="Freeform 101"/>
            <p:cNvSpPr>
              <a:spLocks/>
            </p:cNvSpPr>
            <p:nvPr/>
          </p:nvSpPr>
          <p:spPr bwMode="auto">
            <a:xfrm>
              <a:off x="2970" y="3308"/>
              <a:ext cx="278" cy="54"/>
            </a:xfrm>
            <a:custGeom>
              <a:avLst/>
              <a:gdLst>
                <a:gd name="T0" fmla="*/ 0 w 278"/>
                <a:gd name="T1" fmla="*/ 54 h 54"/>
                <a:gd name="T2" fmla="*/ 278 w 278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8" h="54">
                  <a:moveTo>
                    <a:pt x="0" y="54"/>
                  </a:moveTo>
                  <a:lnTo>
                    <a:pt x="278" y="0"/>
                  </a:lnTo>
                </a:path>
              </a:pathLst>
            </a:custGeom>
            <a:noFill/>
            <a:ln w="38100" cmpd="dbl">
              <a:pattFill prst="pct7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22" name="AutoShape 102" descr="60%"/>
            <p:cNvSpPr>
              <a:spLocks noChangeArrowheads="1"/>
            </p:cNvSpPr>
            <p:nvPr/>
          </p:nvSpPr>
          <p:spPr bwMode="auto">
            <a:xfrm>
              <a:off x="3243" y="3122"/>
              <a:ext cx="317" cy="317"/>
            </a:xfrm>
            <a:prstGeom prst="octagon">
              <a:avLst>
                <a:gd name="adj" fmla="val 29287"/>
              </a:avLst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23" name="Rectangle 103" descr="60%"/>
            <p:cNvSpPr>
              <a:spLocks noChangeArrowheads="1"/>
            </p:cNvSpPr>
            <p:nvPr/>
          </p:nvSpPr>
          <p:spPr bwMode="auto">
            <a:xfrm>
              <a:off x="2653" y="3212"/>
              <a:ext cx="317" cy="317"/>
            </a:xfrm>
            <a:prstGeom prst="rect">
              <a:avLst/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24" name="AutoShape 104" descr="60%"/>
            <p:cNvSpPr>
              <a:spLocks noChangeArrowheads="1"/>
            </p:cNvSpPr>
            <p:nvPr/>
          </p:nvSpPr>
          <p:spPr bwMode="auto">
            <a:xfrm>
              <a:off x="1973" y="3122"/>
              <a:ext cx="318" cy="317"/>
            </a:xfrm>
            <a:prstGeom prst="triangle">
              <a:avLst>
                <a:gd name="adj" fmla="val 50000"/>
              </a:avLst>
            </a:prstGeom>
            <a:pattFill prst="pct60">
              <a:fgClr>
                <a:srgbClr val="993300"/>
              </a:fgClr>
              <a:bgClr>
                <a:srgbClr val="DDDDDD"/>
              </a:bgClr>
            </a:patt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25" name="Freeform 105"/>
            <p:cNvSpPr>
              <a:spLocks/>
            </p:cNvSpPr>
            <p:nvPr/>
          </p:nvSpPr>
          <p:spPr bwMode="auto">
            <a:xfrm>
              <a:off x="2200" y="3122"/>
              <a:ext cx="1056" cy="128"/>
            </a:xfrm>
            <a:custGeom>
              <a:avLst/>
              <a:gdLst>
                <a:gd name="T0" fmla="*/ 1056 w 1056"/>
                <a:gd name="T1" fmla="*/ 88 h 128"/>
                <a:gd name="T2" fmla="*/ 848 w 1056"/>
                <a:gd name="T3" fmla="*/ 0 h 128"/>
                <a:gd name="T4" fmla="*/ 368 w 1056"/>
                <a:gd name="T5" fmla="*/ 0 h 128"/>
                <a:gd name="T6" fmla="*/ 0 w 1056"/>
                <a:gd name="T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6" h="128">
                  <a:moveTo>
                    <a:pt x="1056" y="88"/>
                  </a:moveTo>
                  <a:lnTo>
                    <a:pt x="848" y="0"/>
                  </a:lnTo>
                  <a:lnTo>
                    <a:pt x="368" y="0"/>
                  </a:lnTo>
                  <a:lnTo>
                    <a:pt x="0" y="128"/>
                  </a:lnTo>
                </a:path>
              </a:pathLst>
            </a:custGeom>
            <a:noFill/>
            <a:ln w="38100" cmpd="dbl">
              <a:pattFill prst="pct70">
                <a:fgClr>
                  <a:srgbClr val="CC00CC"/>
                </a:fgClr>
                <a:bgClr>
                  <a:srgbClr val="FFFFFF"/>
                </a:bgClr>
              </a:pattFill>
              <a:prstDash val="solid"/>
              <a:round/>
              <a:headEnd type="triangl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26" name="Group 106"/>
          <p:cNvGrpSpPr>
            <a:grpSpLocks/>
          </p:cNvGrpSpPr>
          <p:nvPr/>
        </p:nvGrpSpPr>
        <p:grpSpPr bwMode="auto">
          <a:xfrm>
            <a:off x="2341563" y="4435475"/>
            <a:ext cx="717550" cy="215900"/>
            <a:chOff x="1474" y="2794"/>
            <a:chExt cx="452" cy="136"/>
          </a:xfrm>
        </p:grpSpPr>
        <p:grpSp>
          <p:nvGrpSpPr>
            <p:cNvPr id="5227" name="Group 107"/>
            <p:cNvGrpSpPr>
              <a:grpSpLocks/>
            </p:cNvGrpSpPr>
            <p:nvPr/>
          </p:nvGrpSpPr>
          <p:grpSpPr bwMode="auto">
            <a:xfrm>
              <a:off x="1474" y="2840"/>
              <a:ext cx="452" cy="90"/>
              <a:chOff x="1475" y="1888"/>
              <a:chExt cx="452" cy="90"/>
            </a:xfrm>
          </p:grpSpPr>
          <p:sp>
            <p:nvSpPr>
              <p:cNvPr id="5228" name="Oval 108" descr="50%"/>
              <p:cNvSpPr>
                <a:spLocks noChangeArrowheads="1"/>
              </p:cNvSpPr>
              <p:nvPr/>
            </p:nvSpPr>
            <p:spPr bwMode="auto">
              <a:xfrm>
                <a:off x="1475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9" name="Oval 109" descr="50%"/>
              <p:cNvSpPr>
                <a:spLocks noChangeArrowheads="1"/>
              </p:cNvSpPr>
              <p:nvPr/>
            </p:nvSpPr>
            <p:spPr bwMode="auto">
              <a:xfrm>
                <a:off x="1656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30" name="Oval 110" descr="50%"/>
              <p:cNvSpPr>
                <a:spLocks noChangeArrowheads="1"/>
              </p:cNvSpPr>
              <p:nvPr/>
            </p:nvSpPr>
            <p:spPr bwMode="auto">
              <a:xfrm>
                <a:off x="1837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231" name="Freeform 111"/>
            <p:cNvSpPr>
              <a:spLocks/>
            </p:cNvSpPr>
            <p:nvPr/>
          </p:nvSpPr>
          <p:spPr bwMode="auto">
            <a:xfrm>
              <a:off x="1530" y="2795"/>
              <a:ext cx="35" cy="51"/>
            </a:xfrm>
            <a:custGeom>
              <a:avLst/>
              <a:gdLst>
                <a:gd name="T0" fmla="*/ 35 w 35"/>
                <a:gd name="T1" fmla="*/ 0 h 51"/>
                <a:gd name="T2" fmla="*/ 0 w 35"/>
                <a:gd name="T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" h="51">
                  <a:moveTo>
                    <a:pt x="35" y="0"/>
                  </a:moveTo>
                  <a:lnTo>
                    <a:pt x="0" y="5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32" name="Freeform 112"/>
            <p:cNvSpPr>
              <a:spLocks/>
            </p:cNvSpPr>
            <p:nvPr/>
          </p:nvSpPr>
          <p:spPr bwMode="auto">
            <a:xfrm>
              <a:off x="1694" y="2795"/>
              <a:ext cx="7" cy="59"/>
            </a:xfrm>
            <a:custGeom>
              <a:avLst/>
              <a:gdLst>
                <a:gd name="T0" fmla="*/ 7 w 7"/>
                <a:gd name="T1" fmla="*/ 0 h 59"/>
                <a:gd name="T2" fmla="*/ 0 w 7"/>
                <a:gd name="T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59">
                  <a:moveTo>
                    <a:pt x="7" y="0"/>
                  </a:moveTo>
                  <a:lnTo>
                    <a:pt x="0" y="59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33" name="Freeform 113"/>
            <p:cNvSpPr>
              <a:spLocks/>
            </p:cNvSpPr>
            <p:nvPr/>
          </p:nvSpPr>
          <p:spPr bwMode="auto">
            <a:xfrm>
              <a:off x="1840" y="2794"/>
              <a:ext cx="26" cy="60"/>
            </a:xfrm>
            <a:custGeom>
              <a:avLst/>
              <a:gdLst>
                <a:gd name="T0" fmla="*/ 0 w 26"/>
                <a:gd name="T1" fmla="*/ 0 h 60"/>
                <a:gd name="T2" fmla="*/ 26 w 26"/>
                <a:gd name="T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6" h="60">
                  <a:moveTo>
                    <a:pt x="0" y="0"/>
                  </a:moveTo>
                  <a:lnTo>
                    <a:pt x="26" y="6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34" name="Group 114"/>
          <p:cNvGrpSpPr>
            <a:grpSpLocks/>
          </p:cNvGrpSpPr>
          <p:nvPr/>
        </p:nvGrpSpPr>
        <p:grpSpPr bwMode="auto">
          <a:xfrm>
            <a:off x="3779838" y="4346575"/>
            <a:ext cx="717550" cy="228600"/>
            <a:chOff x="2381" y="2786"/>
            <a:chExt cx="452" cy="144"/>
          </a:xfrm>
        </p:grpSpPr>
        <p:grpSp>
          <p:nvGrpSpPr>
            <p:cNvPr id="5235" name="Group 115"/>
            <p:cNvGrpSpPr>
              <a:grpSpLocks/>
            </p:cNvGrpSpPr>
            <p:nvPr/>
          </p:nvGrpSpPr>
          <p:grpSpPr bwMode="auto">
            <a:xfrm>
              <a:off x="2381" y="2840"/>
              <a:ext cx="452" cy="90"/>
              <a:chOff x="1475" y="1888"/>
              <a:chExt cx="452" cy="90"/>
            </a:xfrm>
          </p:grpSpPr>
          <p:sp>
            <p:nvSpPr>
              <p:cNvPr id="5236" name="Oval 116" descr="50%"/>
              <p:cNvSpPr>
                <a:spLocks noChangeArrowheads="1"/>
              </p:cNvSpPr>
              <p:nvPr/>
            </p:nvSpPr>
            <p:spPr bwMode="auto">
              <a:xfrm>
                <a:off x="1475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37" name="Oval 117" descr="50%"/>
              <p:cNvSpPr>
                <a:spLocks noChangeArrowheads="1"/>
              </p:cNvSpPr>
              <p:nvPr/>
            </p:nvSpPr>
            <p:spPr bwMode="auto">
              <a:xfrm>
                <a:off x="1656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38" name="Oval 118" descr="50%"/>
              <p:cNvSpPr>
                <a:spLocks noChangeArrowheads="1"/>
              </p:cNvSpPr>
              <p:nvPr/>
            </p:nvSpPr>
            <p:spPr bwMode="auto">
              <a:xfrm>
                <a:off x="1837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239" name="Freeform 119"/>
            <p:cNvSpPr>
              <a:spLocks/>
            </p:cNvSpPr>
            <p:nvPr/>
          </p:nvSpPr>
          <p:spPr bwMode="auto">
            <a:xfrm>
              <a:off x="2443" y="2787"/>
              <a:ext cx="35" cy="51"/>
            </a:xfrm>
            <a:custGeom>
              <a:avLst/>
              <a:gdLst>
                <a:gd name="T0" fmla="*/ 35 w 35"/>
                <a:gd name="T1" fmla="*/ 0 h 51"/>
                <a:gd name="T2" fmla="*/ 0 w 35"/>
                <a:gd name="T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" h="51">
                  <a:moveTo>
                    <a:pt x="35" y="0"/>
                  </a:moveTo>
                  <a:lnTo>
                    <a:pt x="0" y="5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40" name="Freeform 120"/>
            <p:cNvSpPr>
              <a:spLocks/>
            </p:cNvSpPr>
            <p:nvPr/>
          </p:nvSpPr>
          <p:spPr bwMode="auto">
            <a:xfrm>
              <a:off x="2607" y="2787"/>
              <a:ext cx="7" cy="59"/>
            </a:xfrm>
            <a:custGeom>
              <a:avLst/>
              <a:gdLst>
                <a:gd name="T0" fmla="*/ 7 w 7"/>
                <a:gd name="T1" fmla="*/ 0 h 59"/>
                <a:gd name="T2" fmla="*/ 0 w 7"/>
                <a:gd name="T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59">
                  <a:moveTo>
                    <a:pt x="7" y="0"/>
                  </a:moveTo>
                  <a:lnTo>
                    <a:pt x="0" y="59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41" name="Freeform 121"/>
            <p:cNvSpPr>
              <a:spLocks/>
            </p:cNvSpPr>
            <p:nvPr/>
          </p:nvSpPr>
          <p:spPr bwMode="auto">
            <a:xfrm>
              <a:off x="2753" y="2786"/>
              <a:ext cx="26" cy="60"/>
            </a:xfrm>
            <a:custGeom>
              <a:avLst/>
              <a:gdLst>
                <a:gd name="T0" fmla="*/ 0 w 26"/>
                <a:gd name="T1" fmla="*/ 0 h 60"/>
                <a:gd name="T2" fmla="*/ 26 w 26"/>
                <a:gd name="T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6" h="60">
                  <a:moveTo>
                    <a:pt x="0" y="0"/>
                  </a:moveTo>
                  <a:lnTo>
                    <a:pt x="26" y="6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42" name="Group 122"/>
          <p:cNvGrpSpPr>
            <a:grpSpLocks/>
          </p:cNvGrpSpPr>
          <p:nvPr/>
        </p:nvGrpSpPr>
        <p:grpSpPr bwMode="auto">
          <a:xfrm>
            <a:off x="5219700" y="4381500"/>
            <a:ext cx="717550" cy="269875"/>
            <a:chOff x="3288" y="2760"/>
            <a:chExt cx="452" cy="170"/>
          </a:xfrm>
        </p:grpSpPr>
        <p:grpSp>
          <p:nvGrpSpPr>
            <p:cNvPr id="5243" name="Group 123"/>
            <p:cNvGrpSpPr>
              <a:grpSpLocks/>
            </p:cNvGrpSpPr>
            <p:nvPr/>
          </p:nvGrpSpPr>
          <p:grpSpPr bwMode="auto">
            <a:xfrm>
              <a:off x="3288" y="2840"/>
              <a:ext cx="452" cy="90"/>
              <a:chOff x="1475" y="1888"/>
              <a:chExt cx="452" cy="90"/>
            </a:xfrm>
          </p:grpSpPr>
          <p:sp>
            <p:nvSpPr>
              <p:cNvPr id="5244" name="Oval 124" descr="50%"/>
              <p:cNvSpPr>
                <a:spLocks noChangeArrowheads="1"/>
              </p:cNvSpPr>
              <p:nvPr/>
            </p:nvSpPr>
            <p:spPr bwMode="auto">
              <a:xfrm>
                <a:off x="1475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45" name="Oval 125" descr="50%"/>
              <p:cNvSpPr>
                <a:spLocks noChangeArrowheads="1"/>
              </p:cNvSpPr>
              <p:nvPr/>
            </p:nvSpPr>
            <p:spPr bwMode="auto">
              <a:xfrm>
                <a:off x="1656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46" name="Oval 126" descr="50%"/>
              <p:cNvSpPr>
                <a:spLocks noChangeArrowheads="1"/>
              </p:cNvSpPr>
              <p:nvPr/>
            </p:nvSpPr>
            <p:spPr bwMode="auto">
              <a:xfrm>
                <a:off x="1837" y="1888"/>
                <a:ext cx="90" cy="90"/>
              </a:xfrm>
              <a:prstGeom prst="ellipse">
                <a:avLst/>
              </a:prstGeom>
              <a:pattFill prst="pct50">
                <a:fgClr>
                  <a:srgbClr val="000099"/>
                </a:fgClr>
                <a:bgClr>
                  <a:srgbClr val="DDDDDD"/>
                </a:bgClr>
              </a:pattFill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247" name="Freeform 127"/>
            <p:cNvSpPr>
              <a:spLocks/>
            </p:cNvSpPr>
            <p:nvPr/>
          </p:nvSpPr>
          <p:spPr bwMode="auto">
            <a:xfrm>
              <a:off x="3341" y="2777"/>
              <a:ext cx="46" cy="70"/>
            </a:xfrm>
            <a:custGeom>
              <a:avLst/>
              <a:gdLst>
                <a:gd name="T0" fmla="*/ 46 w 46"/>
                <a:gd name="T1" fmla="*/ 0 h 70"/>
                <a:gd name="T2" fmla="*/ 0 w 46"/>
                <a:gd name="T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6" h="70">
                  <a:moveTo>
                    <a:pt x="46" y="0"/>
                  </a:moveTo>
                  <a:lnTo>
                    <a:pt x="0" y="7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48" name="Freeform 128"/>
            <p:cNvSpPr>
              <a:spLocks/>
            </p:cNvSpPr>
            <p:nvPr/>
          </p:nvSpPr>
          <p:spPr bwMode="auto">
            <a:xfrm>
              <a:off x="3505" y="2811"/>
              <a:ext cx="3" cy="44"/>
            </a:xfrm>
            <a:custGeom>
              <a:avLst/>
              <a:gdLst>
                <a:gd name="T0" fmla="*/ 3 w 3"/>
                <a:gd name="T1" fmla="*/ 0 h 44"/>
                <a:gd name="T2" fmla="*/ 0 w 3"/>
                <a:gd name="T3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44">
                  <a:moveTo>
                    <a:pt x="3" y="0"/>
                  </a:moveTo>
                  <a:lnTo>
                    <a:pt x="0" y="4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49" name="Freeform 129"/>
            <p:cNvSpPr>
              <a:spLocks/>
            </p:cNvSpPr>
            <p:nvPr/>
          </p:nvSpPr>
          <p:spPr bwMode="auto">
            <a:xfrm>
              <a:off x="3611" y="2760"/>
              <a:ext cx="66" cy="95"/>
            </a:xfrm>
            <a:custGeom>
              <a:avLst/>
              <a:gdLst>
                <a:gd name="T0" fmla="*/ 0 w 66"/>
                <a:gd name="T1" fmla="*/ 0 h 95"/>
                <a:gd name="T2" fmla="*/ 66 w 66"/>
                <a:gd name="T3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" h="95">
                  <a:moveTo>
                    <a:pt x="0" y="0"/>
                  </a:moveTo>
                  <a:lnTo>
                    <a:pt x="66" y="95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250" name="Freeform 130" descr="70%"/>
          <p:cNvSpPr>
            <a:spLocks/>
          </p:cNvSpPr>
          <p:nvPr/>
        </p:nvSpPr>
        <p:spPr bwMode="auto">
          <a:xfrm>
            <a:off x="3924300" y="6080125"/>
            <a:ext cx="287338" cy="173038"/>
          </a:xfrm>
          <a:custGeom>
            <a:avLst/>
            <a:gdLst>
              <a:gd name="T0" fmla="*/ 438 w 3689"/>
              <a:gd name="T1" fmla="*/ 325 h 2646"/>
              <a:gd name="T2" fmla="*/ 3251 w 3689"/>
              <a:gd name="T3" fmla="*/ 370 h 2646"/>
              <a:gd name="T4" fmla="*/ 3069 w 3689"/>
              <a:gd name="T5" fmla="*/ 2275 h 2646"/>
              <a:gd name="T6" fmla="*/ 620 w 3689"/>
              <a:gd name="T7" fmla="*/ 2321 h 2646"/>
              <a:gd name="T8" fmla="*/ 438 w 3689"/>
              <a:gd name="T9" fmla="*/ 325 h 2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89" h="2646">
                <a:moveTo>
                  <a:pt x="438" y="325"/>
                </a:moveTo>
                <a:cubicBezTo>
                  <a:pt x="876" y="0"/>
                  <a:pt x="2813" y="45"/>
                  <a:pt x="3251" y="370"/>
                </a:cubicBezTo>
                <a:cubicBezTo>
                  <a:pt x="3689" y="695"/>
                  <a:pt x="3507" y="1950"/>
                  <a:pt x="3069" y="2275"/>
                </a:cubicBezTo>
                <a:cubicBezTo>
                  <a:pt x="2631" y="2600"/>
                  <a:pt x="1066" y="2646"/>
                  <a:pt x="620" y="2321"/>
                </a:cubicBezTo>
                <a:cubicBezTo>
                  <a:pt x="174" y="1996"/>
                  <a:pt x="0" y="650"/>
                  <a:pt x="438" y="325"/>
                </a:cubicBezTo>
                <a:close/>
              </a:path>
            </a:pathLst>
          </a:custGeom>
          <a:pattFill prst="pct70">
            <a:fgClr>
              <a:srgbClr val="FF9900"/>
            </a:fgClr>
            <a:bgClr>
              <a:srgbClr val="B2B2B2"/>
            </a:bgClr>
          </a:pattFill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251" name="Group 131"/>
          <p:cNvGrpSpPr>
            <a:grpSpLocks/>
          </p:cNvGrpSpPr>
          <p:nvPr/>
        </p:nvGrpSpPr>
        <p:grpSpPr bwMode="auto">
          <a:xfrm>
            <a:off x="4140200" y="5864225"/>
            <a:ext cx="3887788" cy="488950"/>
            <a:chOff x="2608" y="3694"/>
            <a:chExt cx="2449" cy="308"/>
          </a:xfrm>
        </p:grpSpPr>
        <p:sp>
          <p:nvSpPr>
            <p:cNvPr id="5252" name="Freeform 132"/>
            <p:cNvSpPr>
              <a:spLocks/>
            </p:cNvSpPr>
            <p:nvPr/>
          </p:nvSpPr>
          <p:spPr bwMode="auto">
            <a:xfrm>
              <a:off x="2608" y="3876"/>
              <a:ext cx="2402" cy="126"/>
            </a:xfrm>
            <a:custGeom>
              <a:avLst/>
              <a:gdLst>
                <a:gd name="T0" fmla="*/ 0 w 2402"/>
                <a:gd name="T1" fmla="*/ 0 h 126"/>
                <a:gd name="T2" fmla="*/ 1404 w 2402"/>
                <a:gd name="T3" fmla="*/ 124 h 126"/>
                <a:gd name="T4" fmla="*/ 2402 w 240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2" h="126">
                  <a:moveTo>
                    <a:pt x="0" y="0"/>
                  </a:moveTo>
                  <a:lnTo>
                    <a:pt x="1404" y="124"/>
                  </a:lnTo>
                  <a:lnTo>
                    <a:pt x="2402" y="126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oval" w="sm" len="sm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53" name="Text Box 133"/>
            <p:cNvSpPr txBox="1">
              <a:spLocks noChangeArrowheads="1"/>
            </p:cNvSpPr>
            <p:nvPr/>
          </p:nvSpPr>
          <p:spPr bwMode="auto">
            <a:xfrm>
              <a:off x="4160" y="3694"/>
              <a:ext cx="897" cy="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Рефлексивный </a:t>
              </a:r>
            </a:p>
            <a:p>
              <a:pPr algn="ctr">
                <a:lnSpc>
                  <a:spcPct val="85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 "Я"</a:t>
              </a:r>
            </a:p>
          </p:txBody>
        </p:sp>
      </p:grpSp>
      <p:sp>
        <p:nvSpPr>
          <p:cNvPr id="5254" name="Text Box 134"/>
          <p:cNvSpPr txBox="1">
            <a:spLocks noChangeArrowheads="1"/>
          </p:cNvSpPr>
          <p:nvPr/>
        </p:nvSpPr>
        <p:spPr bwMode="auto">
          <a:xfrm>
            <a:off x="3132138" y="2925763"/>
            <a:ext cx="2087562" cy="301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С у б ъ е к т </a:t>
            </a:r>
          </a:p>
        </p:txBody>
      </p:sp>
      <p:sp>
        <p:nvSpPr>
          <p:cNvPr id="5255" name="Text Box 135"/>
          <p:cNvSpPr txBox="1">
            <a:spLocks noChangeArrowheads="1"/>
          </p:cNvSpPr>
          <p:nvPr/>
        </p:nvSpPr>
        <p:spPr bwMode="auto">
          <a:xfrm>
            <a:off x="3419475" y="3284538"/>
            <a:ext cx="1481138" cy="301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П с и х и к а</a:t>
            </a:r>
          </a:p>
        </p:txBody>
      </p:sp>
      <p:sp>
        <p:nvSpPr>
          <p:cNvPr id="5262" name="Oval 142"/>
          <p:cNvSpPr>
            <a:spLocks noChangeArrowheads="1"/>
          </p:cNvSpPr>
          <p:nvPr/>
        </p:nvSpPr>
        <p:spPr bwMode="auto">
          <a:xfrm>
            <a:off x="2916238" y="4610100"/>
            <a:ext cx="2663825" cy="887413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3" name="AutoShape 143" descr="60%"/>
          <p:cNvSpPr>
            <a:spLocks noChangeArrowheads="1"/>
          </p:cNvSpPr>
          <p:nvPr/>
        </p:nvSpPr>
        <p:spPr bwMode="auto">
          <a:xfrm>
            <a:off x="4846638" y="4797425"/>
            <a:ext cx="503237" cy="503238"/>
          </a:xfrm>
          <a:prstGeom prst="octagon">
            <a:avLst>
              <a:gd name="adj" fmla="val 29287"/>
            </a:avLst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4" name="Freeform 144"/>
          <p:cNvSpPr>
            <a:spLocks/>
          </p:cNvSpPr>
          <p:nvPr/>
        </p:nvSpPr>
        <p:spPr bwMode="auto">
          <a:xfrm>
            <a:off x="3476625" y="4740275"/>
            <a:ext cx="1428750" cy="155575"/>
          </a:xfrm>
          <a:custGeom>
            <a:avLst/>
            <a:gdLst>
              <a:gd name="T0" fmla="*/ 900 w 900"/>
              <a:gd name="T1" fmla="*/ 86 h 98"/>
              <a:gd name="T2" fmla="*/ 722 w 900"/>
              <a:gd name="T3" fmla="*/ 0 h 98"/>
              <a:gd name="T4" fmla="*/ 242 w 900"/>
              <a:gd name="T5" fmla="*/ 0 h 98"/>
              <a:gd name="T6" fmla="*/ 0 w 900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00" h="98">
                <a:moveTo>
                  <a:pt x="900" y="86"/>
                </a:moveTo>
                <a:lnTo>
                  <a:pt x="722" y="0"/>
                </a:lnTo>
                <a:lnTo>
                  <a:pt x="242" y="0"/>
                </a:lnTo>
                <a:lnTo>
                  <a:pt x="0" y="98"/>
                </a:lnTo>
              </a:path>
            </a:pathLst>
          </a:custGeom>
          <a:noFill/>
          <a:ln w="38100" cmpd="dbl">
            <a:pattFill prst="pct70">
              <a:fgClr>
                <a:srgbClr val="CC00CC"/>
              </a:fgClr>
              <a:bgClr>
                <a:srgbClr val="FFFFFF"/>
              </a:bgClr>
            </a:pattFill>
            <a:prstDash val="solid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5" name="AutoShape 145" descr="60%"/>
          <p:cNvSpPr>
            <a:spLocks noChangeArrowheads="1"/>
          </p:cNvSpPr>
          <p:nvPr/>
        </p:nvSpPr>
        <p:spPr bwMode="auto">
          <a:xfrm>
            <a:off x="3135313" y="4740275"/>
            <a:ext cx="504825" cy="503238"/>
          </a:xfrm>
          <a:prstGeom prst="triangle">
            <a:avLst>
              <a:gd name="adj" fmla="val 50000"/>
            </a:avLst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6" name="Rectangle 146" descr="60%"/>
          <p:cNvSpPr>
            <a:spLocks noChangeArrowheads="1"/>
          </p:cNvSpPr>
          <p:nvPr/>
        </p:nvSpPr>
        <p:spPr bwMode="auto">
          <a:xfrm>
            <a:off x="3995738" y="4883150"/>
            <a:ext cx="504825" cy="503238"/>
          </a:xfrm>
          <a:prstGeom prst="rect">
            <a:avLst/>
          </a:prstGeom>
          <a:pattFill prst="pct60">
            <a:fgClr>
              <a:srgbClr val="993300"/>
            </a:fgClr>
            <a:bgClr>
              <a:srgbClr val="DDDDDD"/>
            </a:bgClr>
          </a:patt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7" name="Freeform 147"/>
          <p:cNvSpPr>
            <a:spLocks/>
          </p:cNvSpPr>
          <p:nvPr/>
        </p:nvSpPr>
        <p:spPr bwMode="auto">
          <a:xfrm>
            <a:off x="3581400" y="5124450"/>
            <a:ext cx="411163" cy="25400"/>
          </a:xfrm>
          <a:custGeom>
            <a:avLst/>
            <a:gdLst>
              <a:gd name="T0" fmla="*/ 0 w 259"/>
              <a:gd name="T1" fmla="*/ 0 h 16"/>
              <a:gd name="T2" fmla="*/ 259 w 259"/>
              <a:gd name="T3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59" h="16">
                <a:moveTo>
                  <a:pt x="0" y="0"/>
                </a:moveTo>
                <a:lnTo>
                  <a:pt x="259" y="16"/>
                </a:lnTo>
              </a:path>
            </a:pathLst>
          </a:custGeom>
          <a:noFill/>
          <a:ln w="38100" cmpd="dbl">
            <a:pattFill prst="pct70">
              <a:fgClr>
                <a:srgbClr val="CC00CC"/>
              </a:fgClr>
              <a:bgClr>
                <a:srgbClr val="FFFFFF"/>
              </a:bgClr>
            </a:pattFill>
            <a:prstDash val="solid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8" name="Freeform 148"/>
          <p:cNvSpPr>
            <a:spLocks/>
          </p:cNvSpPr>
          <p:nvPr/>
        </p:nvSpPr>
        <p:spPr bwMode="auto">
          <a:xfrm>
            <a:off x="4500563" y="5067300"/>
            <a:ext cx="338137" cy="53975"/>
          </a:xfrm>
          <a:custGeom>
            <a:avLst/>
            <a:gdLst>
              <a:gd name="T0" fmla="*/ 0 w 213"/>
              <a:gd name="T1" fmla="*/ 34 h 34"/>
              <a:gd name="T2" fmla="*/ 213 w 213"/>
              <a:gd name="T3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13" h="34">
                <a:moveTo>
                  <a:pt x="0" y="34"/>
                </a:moveTo>
                <a:lnTo>
                  <a:pt x="213" y="0"/>
                </a:lnTo>
              </a:path>
            </a:pathLst>
          </a:custGeom>
          <a:noFill/>
          <a:ln w="38100" cmpd="dbl">
            <a:pattFill prst="pct70">
              <a:fgClr>
                <a:srgbClr val="CC00CC"/>
              </a:fgClr>
              <a:bgClr>
                <a:srgbClr val="FFFFFF"/>
              </a:bgClr>
            </a:pattFill>
            <a:prstDash val="solid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269" name="Group 149"/>
          <p:cNvGrpSpPr>
            <a:grpSpLocks/>
          </p:cNvGrpSpPr>
          <p:nvPr/>
        </p:nvGrpSpPr>
        <p:grpSpPr bwMode="auto">
          <a:xfrm>
            <a:off x="5448300" y="3663950"/>
            <a:ext cx="3371850" cy="1355725"/>
            <a:chOff x="3432" y="2308"/>
            <a:chExt cx="2124" cy="854"/>
          </a:xfrm>
        </p:grpSpPr>
        <p:sp>
          <p:nvSpPr>
            <p:cNvPr id="5270" name="Text Box 150"/>
            <p:cNvSpPr txBox="1">
              <a:spLocks noChangeArrowheads="1"/>
            </p:cNvSpPr>
            <p:nvPr/>
          </p:nvSpPr>
          <p:spPr bwMode="auto">
            <a:xfrm>
              <a:off x="4377" y="2308"/>
              <a:ext cx="1179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 отд. ситуации </a:t>
              </a:r>
            </a:p>
            <a:p>
              <a:pPr algn="ctr">
                <a:lnSpc>
                  <a:spcPct val="80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 совокупности </a:t>
              </a:r>
            </a:p>
            <a:p>
              <a:pPr algn="ctr">
                <a:lnSpc>
                  <a:spcPct val="80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взаимосвязанных объектов</a:t>
              </a:r>
            </a:p>
          </p:txBody>
        </p:sp>
        <p:sp>
          <p:nvSpPr>
            <p:cNvPr id="5271" name="Freeform 151"/>
            <p:cNvSpPr>
              <a:spLocks/>
            </p:cNvSpPr>
            <p:nvPr/>
          </p:nvSpPr>
          <p:spPr bwMode="auto">
            <a:xfrm>
              <a:off x="3432" y="2822"/>
              <a:ext cx="2124" cy="340"/>
            </a:xfrm>
            <a:custGeom>
              <a:avLst/>
              <a:gdLst>
                <a:gd name="T0" fmla="*/ 0 w 2024"/>
                <a:gd name="T1" fmla="*/ 340 h 340"/>
                <a:gd name="T2" fmla="*/ 940 w 2024"/>
                <a:gd name="T3" fmla="*/ 0 h 340"/>
                <a:gd name="T4" fmla="*/ 2024 w 2024"/>
                <a:gd name="T5" fmla="*/ 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24" h="340">
                  <a:moveTo>
                    <a:pt x="0" y="340"/>
                  </a:moveTo>
                  <a:lnTo>
                    <a:pt x="940" y="0"/>
                  </a:lnTo>
                  <a:lnTo>
                    <a:pt x="2024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oval" w="sm" len="sm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80" name="Group 160"/>
          <p:cNvGrpSpPr>
            <a:grpSpLocks/>
          </p:cNvGrpSpPr>
          <p:nvPr/>
        </p:nvGrpSpPr>
        <p:grpSpPr bwMode="auto">
          <a:xfrm>
            <a:off x="2484438" y="2387600"/>
            <a:ext cx="6211888" cy="1263650"/>
            <a:chOff x="1565" y="1504"/>
            <a:chExt cx="3913" cy="796"/>
          </a:xfrm>
        </p:grpSpPr>
        <p:sp>
          <p:nvSpPr>
            <p:cNvPr id="5257" name="Text Box 137"/>
            <p:cNvSpPr txBox="1">
              <a:spLocks noChangeArrowheads="1"/>
            </p:cNvSpPr>
            <p:nvPr/>
          </p:nvSpPr>
          <p:spPr bwMode="auto">
            <a:xfrm>
              <a:off x="4163" y="1504"/>
              <a:ext cx="1315" cy="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50000"/>
                </a:spcBef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Образы отдельных свойств объекта </a:t>
              </a:r>
            </a:p>
          </p:txBody>
        </p:sp>
        <p:grpSp>
          <p:nvGrpSpPr>
            <p:cNvPr id="5279" name="Group 159"/>
            <p:cNvGrpSpPr>
              <a:grpSpLocks/>
            </p:cNvGrpSpPr>
            <p:nvPr/>
          </p:nvGrpSpPr>
          <p:grpSpPr bwMode="auto">
            <a:xfrm>
              <a:off x="1565" y="1797"/>
              <a:ext cx="3812" cy="503"/>
              <a:chOff x="1565" y="1797"/>
              <a:chExt cx="3812" cy="503"/>
            </a:xfrm>
          </p:grpSpPr>
          <p:sp>
            <p:nvSpPr>
              <p:cNvPr id="5259" name="Freeform 139"/>
              <p:cNvSpPr>
                <a:spLocks/>
              </p:cNvSpPr>
              <p:nvPr/>
            </p:nvSpPr>
            <p:spPr bwMode="auto">
              <a:xfrm>
                <a:off x="3324" y="1797"/>
                <a:ext cx="2053" cy="495"/>
              </a:xfrm>
              <a:custGeom>
                <a:avLst/>
                <a:gdLst>
                  <a:gd name="T0" fmla="*/ 0 w 2242"/>
                  <a:gd name="T1" fmla="*/ 495 h 495"/>
                  <a:gd name="T2" fmla="*/ 920 w 2242"/>
                  <a:gd name="T3" fmla="*/ 3 h 495"/>
                  <a:gd name="T4" fmla="*/ 2242 w 2242"/>
                  <a:gd name="T5" fmla="*/ 0 h 495"/>
                  <a:gd name="connsiteX0" fmla="*/ 0 w 9317"/>
                  <a:gd name="connsiteY0" fmla="*/ 10000 h 10000"/>
                  <a:gd name="connsiteX1" fmla="*/ 4103 w 9317"/>
                  <a:gd name="connsiteY1" fmla="*/ 61 h 10000"/>
                  <a:gd name="connsiteX2" fmla="*/ 9317 w 9317"/>
                  <a:gd name="connsiteY2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317" h="10000">
                    <a:moveTo>
                      <a:pt x="0" y="10000"/>
                    </a:moveTo>
                    <a:lnTo>
                      <a:pt x="4103" y="61"/>
                    </a:lnTo>
                    <a:lnTo>
                      <a:pt x="931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60" name="Freeform 140"/>
              <p:cNvSpPr>
                <a:spLocks/>
              </p:cNvSpPr>
              <p:nvPr/>
            </p:nvSpPr>
            <p:spPr bwMode="auto">
              <a:xfrm>
                <a:off x="3502" y="1800"/>
                <a:ext cx="746" cy="495"/>
              </a:xfrm>
              <a:custGeom>
                <a:avLst/>
                <a:gdLst>
                  <a:gd name="T0" fmla="*/ 0 w 746"/>
                  <a:gd name="T1" fmla="*/ 495 h 495"/>
                  <a:gd name="T2" fmla="*/ 746 w 746"/>
                  <a:gd name="T3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46" h="495">
                    <a:moveTo>
                      <a:pt x="0" y="495"/>
                    </a:moveTo>
                    <a:lnTo>
                      <a:pt x="74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61" name="Freeform 141"/>
              <p:cNvSpPr>
                <a:spLocks/>
              </p:cNvSpPr>
              <p:nvPr/>
            </p:nvSpPr>
            <p:spPr bwMode="auto">
              <a:xfrm>
                <a:off x="3684" y="1800"/>
                <a:ext cx="558" cy="492"/>
              </a:xfrm>
              <a:custGeom>
                <a:avLst/>
                <a:gdLst>
                  <a:gd name="T0" fmla="*/ 0 w 558"/>
                  <a:gd name="T1" fmla="*/ 492 h 492"/>
                  <a:gd name="T2" fmla="*/ 558 w 558"/>
                  <a:gd name="T3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58" h="492">
                    <a:moveTo>
                      <a:pt x="0" y="492"/>
                    </a:moveTo>
                    <a:lnTo>
                      <a:pt x="558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3" name="Freeform 153"/>
              <p:cNvSpPr>
                <a:spLocks/>
              </p:cNvSpPr>
              <p:nvPr/>
            </p:nvSpPr>
            <p:spPr bwMode="auto">
              <a:xfrm>
                <a:off x="1565" y="1800"/>
                <a:ext cx="2663" cy="489"/>
              </a:xfrm>
              <a:custGeom>
                <a:avLst/>
                <a:gdLst>
                  <a:gd name="T0" fmla="*/ 0 w 2663"/>
                  <a:gd name="T1" fmla="*/ 489 h 489"/>
                  <a:gd name="T2" fmla="*/ 2663 w 2663"/>
                  <a:gd name="T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663" h="489">
                    <a:moveTo>
                      <a:pt x="0" y="489"/>
                    </a:moveTo>
                    <a:lnTo>
                      <a:pt x="2663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4" name="Freeform 154"/>
              <p:cNvSpPr>
                <a:spLocks/>
              </p:cNvSpPr>
              <p:nvPr/>
            </p:nvSpPr>
            <p:spPr bwMode="auto">
              <a:xfrm>
                <a:off x="1744" y="1800"/>
                <a:ext cx="2472" cy="496"/>
              </a:xfrm>
              <a:custGeom>
                <a:avLst/>
                <a:gdLst>
                  <a:gd name="T0" fmla="*/ 0 w 2472"/>
                  <a:gd name="T1" fmla="*/ 496 h 496"/>
                  <a:gd name="T2" fmla="*/ 2472 w 2472"/>
                  <a:gd name="T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472" h="496">
                    <a:moveTo>
                      <a:pt x="0" y="496"/>
                    </a:moveTo>
                    <a:lnTo>
                      <a:pt x="2472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5" name="Freeform 155"/>
              <p:cNvSpPr>
                <a:spLocks/>
              </p:cNvSpPr>
              <p:nvPr/>
            </p:nvSpPr>
            <p:spPr bwMode="auto">
              <a:xfrm>
                <a:off x="1928" y="1804"/>
                <a:ext cx="2296" cy="488"/>
              </a:xfrm>
              <a:custGeom>
                <a:avLst/>
                <a:gdLst>
                  <a:gd name="T0" fmla="*/ 0 w 2296"/>
                  <a:gd name="T1" fmla="*/ 488 h 488"/>
                  <a:gd name="T2" fmla="*/ 2296 w 2296"/>
                  <a:gd name="T3" fmla="*/ 0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296" h="488">
                    <a:moveTo>
                      <a:pt x="0" y="488"/>
                    </a:moveTo>
                    <a:lnTo>
                      <a:pt x="229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6" name="Freeform 156"/>
              <p:cNvSpPr>
                <a:spLocks/>
              </p:cNvSpPr>
              <p:nvPr/>
            </p:nvSpPr>
            <p:spPr bwMode="auto">
              <a:xfrm>
                <a:off x="2484" y="1804"/>
                <a:ext cx="1744" cy="496"/>
              </a:xfrm>
              <a:custGeom>
                <a:avLst/>
                <a:gdLst>
                  <a:gd name="T0" fmla="*/ 0 w 1744"/>
                  <a:gd name="T1" fmla="*/ 496 h 496"/>
                  <a:gd name="T2" fmla="*/ 1744 w 1744"/>
                  <a:gd name="T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744" h="496">
                    <a:moveTo>
                      <a:pt x="0" y="496"/>
                    </a:moveTo>
                    <a:lnTo>
                      <a:pt x="1744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7" name="Freeform 157"/>
              <p:cNvSpPr>
                <a:spLocks/>
              </p:cNvSpPr>
              <p:nvPr/>
            </p:nvSpPr>
            <p:spPr bwMode="auto">
              <a:xfrm>
                <a:off x="2656" y="1804"/>
                <a:ext cx="1580" cy="496"/>
              </a:xfrm>
              <a:custGeom>
                <a:avLst/>
                <a:gdLst>
                  <a:gd name="T0" fmla="*/ 0 w 1580"/>
                  <a:gd name="T1" fmla="*/ 496 h 496"/>
                  <a:gd name="T2" fmla="*/ 1580 w 1580"/>
                  <a:gd name="T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580" h="496">
                    <a:moveTo>
                      <a:pt x="0" y="496"/>
                    </a:moveTo>
                    <a:lnTo>
                      <a:pt x="1580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78" name="Freeform 158"/>
              <p:cNvSpPr>
                <a:spLocks/>
              </p:cNvSpPr>
              <p:nvPr/>
            </p:nvSpPr>
            <p:spPr bwMode="auto">
              <a:xfrm>
                <a:off x="2840" y="1808"/>
                <a:ext cx="1388" cy="488"/>
              </a:xfrm>
              <a:custGeom>
                <a:avLst/>
                <a:gdLst>
                  <a:gd name="T0" fmla="*/ 0 w 1388"/>
                  <a:gd name="T1" fmla="*/ 488 h 488"/>
                  <a:gd name="T2" fmla="*/ 1388 w 1388"/>
                  <a:gd name="T3" fmla="*/ 0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88" h="488">
                    <a:moveTo>
                      <a:pt x="0" y="488"/>
                    </a:moveTo>
                    <a:lnTo>
                      <a:pt x="1388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284" name="Group 164"/>
          <p:cNvGrpSpPr>
            <a:grpSpLocks/>
          </p:cNvGrpSpPr>
          <p:nvPr/>
        </p:nvGrpSpPr>
        <p:grpSpPr bwMode="auto">
          <a:xfrm>
            <a:off x="2743200" y="2973388"/>
            <a:ext cx="6178550" cy="1252537"/>
            <a:chOff x="1728" y="1873"/>
            <a:chExt cx="3892" cy="789"/>
          </a:xfrm>
        </p:grpSpPr>
        <p:sp>
          <p:nvSpPr>
            <p:cNvPr id="5147" name="Text Box 27"/>
            <p:cNvSpPr txBox="1">
              <a:spLocks noChangeArrowheads="1"/>
            </p:cNvSpPr>
            <p:nvPr/>
          </p:nvSpPr>
          <p:spPr bwMode="auto">
            <a:xfrm>
              <a:off x="4213" y="1873"/>
              <a:ext cx="1407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rIns="1800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Образы отд. объектов </a:t>
              </a:r>
            </a:p>
            <a:p>
              <a:pPr algn="ctr">
                <a:lnSpc>
                  <a:spcPct val="80000"/>
                </a:lnSpc>
              </a:pP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 совокупности </a:t>
              </a:r>
              <a:endPara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80000"/>
                </a:lnSpc>
              </a:pPr>
              <a:r>
                <a:rPr lang="ru-RU" altLang="ru-RU" sz="1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их </a:t>
              </a:r>
              <a:r>
                <a:rPr lang="ru-RU" altLang="ru-RU" sz="1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свойств</a:t>
              </a:r>
            </a:p>
          </p:txBody>
        </p:sp>
        <p:grpSp>
          <p:nvGrpSpPr>
            <p:cNvPr id="5283" name="Group 163"/>
            <p:cNvGrpSpPr>
              <a:grpSpLocks/>
            </p:cNvGrpSpPr>
            <p:nvPr/>
          </p:nvGrpSpPr>
          <p:grpSpPr bwMode="auto">
            <a:xfrm>
              <a:off x="1728" y="2256"/>
              <a:ext cx="3783" cy="406"/>
              <a:chOff x="1728" y="2256"/>
              <a:chExt cx="3783" cy="406"/>
            </a:xfrm>
          </p:grpSpPr>
          <p:sp>
            <p:nvSpPr>
              <p:cNvPr id="5148" name="Freeform 28"/>
              <p:cNvSpPr>
                <a:spLocks/>
              </p:cNvSpPr>
              <p:nvPr/>
            </p:nvSpPr>
            <p:spPr bwMode="auto">
              <a:xfrm>
                <a:off x="3572" y="2257"/>
                <a:ext cx="1939" cy="405"/>
              </a:xfrm>
              <a:custGeom>
                <a:avLst/>
                <a:gdLst>
                  <a:gd name="T0" fmla="*/ 0 w 1896"/>
                  <a:gd name="T1" fmla="*/ 172 h 172"/>
                  <a:gd name="T2" fmla="*/ 812 w 1896"/>
                  <a:gd name="T3" fmla="*/ 0 h 172"/>
                  <a:gd name="T4" fmla="*/ 1896 w 1896"/>
                  <a:gd name="T5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96" h="172">
                    <a:moveTo>
                      <a:pt x="0" y="172"/>
                    </a:moveTo>
                    <a:lnTo>
                      <a:pt x="812" y="0"/>
                    </a:lnTo>
                    <a:lnTo>
                      <a:pt x="189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81" name="Freeform 161"/>
              <p:cNvSpPr>
                <a:spLocks/>
              </p:cNvSpPr>
              <p:nvPr/>
            </p:nvSpPr>
            <p:spPr bwMode="auto">
              <a:xfrm>
                <a:off x="2704" y="2256"/>
                <a:ext cx="1696" cy="392"/>
              </a:xfrm>
              <a:custGeom>
                <a:avLst/>
                <a:gdLst>
                  <a:gd name="T0" fmla="*/ 0 w 1696"/>
                  <a:gd name="T1" fmla="*/ 392 h 392"/>
                  <a:gd name="T2" fmla="*/ 1696 w 1696"/>
                  <a:gd name="T3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696" h="392">
                    <a:moveTo>
                      <a:pt x="0" y="392"/>
                    </a:moveTo>
                    <a:lnTo>
                      <a:pt x="1696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82" name="Freeform 162"/>
              <p:cNvSpPr>
                <a:spLocks/>
              </p:cNvSpPr>
              <p:nvPr/>
            </p:nvSpPr>
            <p:spPr bwMode="auto">
              <a:xfrm>
                <a:off x="1728" y="2256"/>
                <a:ext cx="2672" cy="384"/>
              </a:xfrm>
              <a:custGeom>
                <a:avLst/>
                <a:gdLst>
                  <a:gd name="T0" fmla="*/ 0 w 2672"/>
                  <a:gd name="T1" fmla="*/ 384 h 384"/>
                  <a:gd name="T2" fmla="*/ 2672 w 2672"/>
                  <a:gd name="T3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672" h="384">
                    <a:moveTo>
                      <a:pt x="0" y="384"/>
                    </a:moveTo>
                    <a:lnTo>
                      <a:pt x="2672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oval" w="sm" len="sm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385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with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withGroup">
                            <p:stCondLst>
                              <p:cond delay="9000"/>
                            </p:stCondLst>
                            <p:childTnLst>
                              <p:par>
                                <p:cTn id="7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withGroup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withGroup">
                            <p:stCondLst>
                              <p:cond delay="17000"/>
                            </p:stCondLst>
                            <p:childTnLst>
                              <p:par>
                                <p:cTn id="1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1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5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5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5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5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5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5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2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1000"/>
                                        <p:tgtEl>
                                          <p:spTgt spid="5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 nodeType="withGroup">
                            <p:stCondLst>
                              <p:cond delay="21500"/>
                            </p:stCondLst>
                            <p:childTnLst>
                              <p:par>
                                <p:cTn id="2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1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4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2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2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10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withGroup">
                            <p:stCondLst>
                              <p:cond delay="25500"/>
                            </p:stCondLst>
                            <p:childTnLst>
                              <p:par>
                                <p:cTn id="2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2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5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5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1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withGroup">
                            <p:stCondLst>
                              <p:cond delay="28500"/>
                            </p:stCondLst>
                            <p:childTnLst>
                              <p:par>
                                <p:cTn id="2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5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5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0" dur="1000"/>
                                        <p:tgtEl>
                                          <p:spTgt spid="5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2" grpId="1"/>
      <p:bldP spid="5123" grpId="0" animBg="1"/>
      <p:bldP spid="5124" grpId="0" animBg="1"/>
      <p:bldP spid="5134" grpId="0" animBg="1"/>
      <p:bldP spid="5135" grpId="0" animBg="1"/>
      <p:bldP spid="5136" grpId="0" animBg="1"/>
      <p:bldP spid="5141" grpId="0"/>
      <p:bldP spid="5142" grpId="0"/>
      <p:bldP spid="5143" grpId="0"/>
      <p:bldP spid="5144" grpId="0"/>
      <p:bldP spid="5145" grpId="0"/>
      <p:bldP spid="5149" grpId="0" animBg="1"/>
      <p:bldP spid="5150" grpId="0" animBg="1"/>
      <p:bldP spid="5151" grpId="0" animBg="1"/>
      <p:bldP spid="5152" grpId="0" animBg="1"/>
      <p:bldP spid="5153" grpId="0" animBg="1"/>
      <p:bldP spid="5154" grpId="0" animBg="1"/>
      <p:bldP spid="5161" grpId="0" animBg="1"/>
      <p:bldP spid="5250" grpId="0" animBg="1"/>
      <p:bldP spid="5254" grpId="0"/>
      <p:bldP spid="5255" grpId="0"/>
      <p:bldP spid="5262" grpId="0" animBg="1"/>
      <p:bldP spid="5263" grpId="0" animBg="1"/>
      <p:bldP spid="5264" grpId="0" animBg="1"/>
      <p:bldP spid="5265" grpId="0" animBg="1"/>
      <p:bldP spid="5266" grpId="0" animBg="1"/>
      <p:bldP spid="5267" grpId="0" animBg="1"/>
      <p:bldP spid="52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03200"/>
            <a:ext cx="7942336" cy="489496"/>
          </a:xfrm>
        </p:spPr>
        <p:txBody>
          <a:bodyPr/>
          <a:lstStyle/>
          <a:p>
            <a:r>
              <a:rPr lang="ru-RU" altLang="ru-RU" sz="1600" b="1" dirty="0">
                <a:latin typeface="Times New Roman" pitchFamily="18" charset="0"/>
              </a:rPr>
              <a:t>Процессы сознания и </a:t>
            </a:r>
            <a:r>
              <a:rPr lang="ru-RU" altLang="ru-RU" sz="1600" b="1" dirty="0" smtClean="0">
                <a:latin typeface="Times New Roman" pitchFamily="18" charset="0"/>
              </a:rPr>
              <a:t>осознавания </a:t>
            </a:r>
            <a:br>
              <a:rPr lang="ru-RU" altLang="ru-RU" sz="1600" b="1" dirty="0" smtClean="0">
                <a:latin typeface="Times New Roman" pitchFamily="18" charset="0"/>
              </a:rPr>
            </a:br>
            <a:r>
              <a:rPr lang="ru-RU" altLang="ru-RU" sz="1600" b="1" dirty="0" smtClean="0">
                <a:latin typeface="Times New Roman" pitchFamily="18" charset="0"/>
              </a:rPr>
              <a:t>в </a:t>
            </a:r>
            <a:r>
              <a:rPr lang="ru-RU" altLang="ru-RU" sz="1600" b="1" dirty="0">
                <a:latin typeface="Times New Roman" pitchFamily="18" charset="0"/>
              </a:rPr>
              <a:t>структуре познавательных психических процессов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7249" name="AutoShape 81"/>
          <p:cNvSpPr>
            <a:spLocks noChangeArrowheads="1"/>
          </p:cNvSpPr>
          <p:nvPr/>
        </p:nvSpPr>
        <p:spPr bwMode="auto">
          <a:xfrm>
            <a:off x="1187450" y="793750"/>
            <a:ext cx="7162800" cy="5976938"/>
          </a:xfrm>
          <a:prstGeom prst="flowChartAlternateProcess">
            <a:avLst/>
          </a:prstGeom>
          <a:solidFill>
            <a:srgbClr val="C6FDFE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48" name="Freeform 80" descr="80%"/>
          <p:cNvSpPr>
            <a:spLocks/>
          </p:cNvSpPr>
          <p:nvPr/>
        </p:nvSpPr>
        <p:spPr bwMode="auto">
          <a:xfrm>
            <a:off x="1974850" y="1609725"/>
            <a:ext cx="5289550" cy="2179638"/>
          </a:xfrm>
          <a:custGeom>
            <a:avLst/>
            <a:gdLst>
              <a:gd name="T0" fmla="*/ 184 w 3332"/>
              <a:gd name="T1" fmla="*/ 1296 h 1373"/>
              <a:gd name="T2" fmla="*/ 13 w 3332"/>
              <a:gd name="T3" fmla="*/ 951 h 1373"/>
              <a:gd name="T4" fmla="*/ 260 w 3332"/>
              <a:gd name="T5" fmla="*/ 535 h 1373"/>
              <a:gd name="T6" fmla="*/ 724 w 3332"/>
              <a:gd name="T7" fmla="*/ 311 h 1373"/>
              <a:gd name="T8" fmla="*/ 1064 w 3332"/>
              <a:gd name="T9" fmla="*/ 63 h 1373"/>
              <a:gd name="T10" fmla="*/ 1464 w 3332"/>
              <a:gd name="T11" fmla="*/ 7 h 1373"/>
              <a:gd name="T12" fmla="*/ 2615 w 3332"/>
              <a:gd name="T13" fmla="*/ 20 h 1373"/>
              <a:gd name="T14" fmla="*/ 3047 w 3332"/>
              <a:gd name="T15" fmla="*/ 116 h 1373"/>
              <a:gd name="T16" fmla="*/ 3295 w 3332"/>
              <a:gd name="T17" fmla="*/ 284 h 1373"/>
              <a:gd name="T18" fmla="*/ 3272 w 3332"/>
              <a:gd name="T19" fmla="*/ 571 h 1373"/>
              <a:gd name="T20" fmla="*/ 3062 w 3332"/>
              <a:gd name="T21" fmla="*/ 663 h 1373"/>
              <a:gd name="T22" fmla="*/ 2751 w 3332"/>
              <a:gd name="T23" fmla="*/ 604 h 1373"/>
              <a:gd name="T24" fmla="*/ 2159 w 3332"/>
              <a:gd name="T25" fmla="*/ 396 h 1373"/>
              <a:gd name="T26" fmla="*/ 1119 w 3332"/>
              <a:gd name="T27" fmla="*/ 684 h 1373"/>
              <a:gd name="T28" fmla="*/ 543 w 3332"/>
              <a:gd name="T29" fmla="*/ 1271 h 1373"/>
              <a:gd name="T30" fmla="*/ 184 w 3332"/>
              <a:gd name="T31" fmla="*/ 1296 h 1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32" h="1373">
                <a:moveTo>
                  <a:pt x="184" y="1296"/>
                </a:moveTo>
                <a:cubicBezTo>
                  <a:pt x="96" y="1243"/>
                  <a:pt x="0" y="1078"/>
                  <a:pt x="13" y="951"/>
                </a:cubicBezTo>
                <a:cubicBezTo>
                  <a:pt x="26" y="824"/>
                  <a:pt x="142" y="642"/>
                  <a:pt x="260" y="535"/>
                </a:cubicBezTo>
                <a:cubicBezTo>
                  <a:pt x="378" y="428"/>
                  <a:pt x="590" y="390"/>
                  <a:pt x="724" y="311"/>
                </a:cubicBezTo>
                <a:cubicBezTo>
                  <a:pt x="858" y="232"/>
                  <a:pt x="940" y="123"/>
                  <a:pt x="1064" y="63"/>
                </a:cubicBezTo>
                <a:cubicBezTo>
                  <a:pt x="1188" y="3"/>
                  <a:pt x="1149" y="8"/>
                  <a:pt x="1464" y="7"/>
                </a:cubicBezTo>
                <a:cubicBezTo>
                  <a:pt x="1722" y="0"/>
                  <a:pt x="2351" y="2"/>
                  <a:pt x="2615" y="20"/>
                </a:cubicBezTo>
                <a:cubicBezTo>
                  <a:pt x="2879" y="38"/>
                  <a:pt x="2940" y="65"/>
                  <a:pt x="3047" y="116"/>
                </a:cubicBezTo>
                <a:cubicBezTo>
                  <a:pt x="3154" y="167"/>
                  <a:pt x="3258" y="208"/>
                  <a:pt x="3295" y="284"/>
                </a:cubicBezTo>
                <a:cubicBezTo>
                  <a:pt x="3332" y="360"/>
                  <a:pt x="3311" y="508"/>
                  <a:pt x="3272" y="571"/>
                </a:cubicBezTo>
                <a:cubicBezTo>
                  <a:pt x="3233" y="634"/>
                  <a:pt x="3149" y="658"/>
                  <a:pt x="3062" y="663"/>
                </a:cubicBezTo>
                <a:cubicBezTo>
                  <a:pt x="2975" y="668"/>
                  <a:pt x="2902" y="649"/>
                  <a:pt x="2751" y="604"/>
                </a:cubicBezTo>
                <a:cubicBezTo>
                  <a:pt x="2631" y="520"/>
                  <a:pt x="2431" y="383"/>
                  <a:pt x="2159" y="396"/>
                </a:cubicBezTo>
                <a:cubicBezTo>
                  <a:pt x="1887" y="409"/>
                  <a:pt x="1388" y="538"/>
                  <a:pt x="1119" y="684"/>
                </a:cubicBezTo>
                <a:cubicBezTo>
                  <a:pt x="850" y="830"/>
                  <a:pt x="699" y="1169"/>
                  <a:pt x="543" y="1271"/>
                </a:cubicBezTo>
                <a:cubicBezTo>
                  <a:pt x="387" y="1373"/>
                  <a:pt x="272" y="1349"/>
                  <a:pt x="184" y="1296"/>
                </a:cubicBezTo>
                <a:close/>
              </a:path>
            </a:pathLst>
          </a:custGeom>
          <a:pattFill prst="pct80">
            <a:fgClr>
              <a:srgbClr val="BBE0E3">
                <a:alpha val="50000"/>
              </a:srgbClr>
            </a:fgClr>
            <a:bgClr>
              <a:srgbClr val="009999">
                <a:alpha val="50000"/>
              </a:srgbClr>
            </a:bgClr>
          </a:pattFill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47" name="Freeform 79" descr="80%"/>
          <p:cNvSpPr>
            <a:spLocks/>
          </p:cNvSpPr>
          <p:nvPr/>
        </p:nvSpPr>
        <p:spPr bwMode="auto">
          <a:xfrm>
            <a:off x="1316038" y="2106613"/>
            <a:ext cx="5583237" cy="3409950"/>
          </a:xfrm>
          <a:custGeom>
            <a:avLst/>
            <a:gdLst>
              <a:gd name="T0" fmla="*/ 133 w 3517"/>
              <a:gd name="T1" fmla="*/ 36 h 2148"/>
              <a:gd name="T2" fmla="*/ 25 w 3517"/>
              <a:gd name="T3" fmla="*/ 184 h 2148"/>
              <a:gd name="T4" fmla="*/ 40 w 3517"/>
              <a:gd name="T5" fmla="*/ 494 h 2148"/>
              <a:gd name="T6" fmla="*/ 267 w 3517"/>
              <a:gd name="T7" fmla="*/ 1129 h 2148"/>
              <a:gd name="T8" fmla="*/ 766 w 3517"/>
              <a:gd name="T9" fmla="*/ 1310 h 2148"/>
              <a:gd name="T10" fmla="*/ 1900 w 3517"/>
              <a:gd name="T11" fmla="*/ 902 h 2148"/>
              <a:gd name="T12" fmla="*/ 2569 w 3517"/>
              <a:gd name="T13" fmla="*/ 740 h 2148"/>
              <a:gd name="T14" fmla="*/ 2809 w 3517"/>
              <a:gd name="T15" fmla="*/ 1188 h 2148"/>
              <a:gd name="T16" fmla="*/ 2625 w 3517"/>
              <a:gd name="T17" fmla="*/ 1760 h 2148"/>
              <a:gd name="T18" fmla="*/ 2869 w 3517"/>
              <a:gd name="T19" fmla="*/ 2080 h 2148"/>
              <a:gd name="T20" fmla="*/ 3417 w 3517"/>
              <a:gd name="T21" fmla="*/ 1964 h 2148"/>
              <a:gd name="T22" fmla="*/ 3453 w 3517"/>
              <a:gd name="T23" fmla="*/ 1584 h 2148"/>
              <a:gd name="T24" fmla="*/ 3253 w 3517"/>
              <a:gd name="T25" fmla="*/ 1252 h 2148"/>
              <a:gd name="T26" fmla="*/ 3129 w 3517"/>
              <a:gd name="T27" fmla="*/ 548 h 2148"/>
              <a:gd name="T28" fmla="*/ 2609 w 3517"/>
              <a:gd name="T29" fmla="*/ 188 h 2148"/>
              <a:gd name="T30" fmla="*/ 2009 w 3517"/>
              <a:gd name="T31" fmla="*/ 260 h 2148"/>
              <a:gd name="T32" fmla="*/ 1413 w 3517"/>
              <a:gd name="T33" fmla="*/ 552 h 2148"/>
              <a:gd name="T34" fmla="*/ 993 w 3517"/>
              <a:gd name="T35" fmla="*/ 1084 h 2148"/>
              <a:gd name="T36" fmla="*/ 587 w 3517"/>
              <a:gd name="T37" fmla="*/ 1113 h 2148"/>
              <a:gd name="T38" fmla="*/ 373 w 3517"/>
              <a:gd name="T39" fmla="*/ 876 h 2148"/>
              <a:gd name="T40" fmla="*/ 349 w 3517"/>
              <a:gd name="T41" fmla="*/ 620 h 2148"/>
              <a:gd name="T42" fmla="*/ 441 w 3517"/>
              <a:gd name="T43" fmla="*/ 420 h 2148"/>
              <a:gd name="T44" fmla="*/ 389 w 3517"/>
              <a:gd name="T45" fmla="*/ 64 h 2148"/>
              <a:gd name="T46" fmla="*/ 133 w 3517"/>
              <a:gd name="T47" fmla="*/ 36 h 2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517" h="2148">
                <a:moveTo>
                  <a:pt x="133" y="36"/>
                </a:moveTo>
                <a:cubicBezTo>
                  <a:pt x="72" y="56"/>
                  <a:pt x="40" y="108"/>
                  <a:pt x="25" y="184"/>
                </a:cubicBezTo>
                <a:cubicBezTo>
                  <a:pt x="10" y="260"/>
                  <a:pt x="0" y="337"/>
                  <a:pt x="40" y="494"/>
                </a:cubicBezTo>
                <a:cubicBezTo>
                  <a:pt x="80" y="651"/>
                  <a:pt x="146" y="993"/>
                  <a:pt x="267" y="1129"/>
                </a:cubicBezTo>
                <a:cubicBezTo>
                  <a:pt x="388" y="1265"/>
                  <a:pt x="494" y="1348"/>
                  <a:pt x="766" y="1310"/>
                </a:cubicBezTo>
                <a:cubicBezTo>
                  <a:pt x="1038" y="1272"/>
                  <a:pt x="1599" y="997"/>
                  <a:pt x="1900" y="902"/>
                </a:cubicBezTo>
                <a:cubicBezTo>
                  <a:pt x="2201" y="807"/>
                  <a:pt x="2418" y="692"/>
                  <a:pt x="2569" y="740"/>
                </a:cubicBezTo>
                <a:cubicBezTo>
                  <a:pt x="2720" y="788"/>
                  <a:pt x="2800" y="1018"/>
                  <a:pt x="2809" y="1188"/>
                </a:cubicBezTo>
                <a:cubicBezTo>
                  <a:pt x="2818" y="1358"/>
                  <a:pt x="2615" y="1611"/>
                  <a:pt x="2625" y="1760"/>
                </a:cubicBezTo>
                <a:cubicBezTo>
                  <a:pt x="2635" y="1909"/>
                  <a:pt x="2749" y="2032"/>
                  <a:pt x="2869" y="2080"/>
                </a:cubicBezTo>
                <a:cubicBezTo>
                  <a:pt x="2989" y="2128"/>
                  <a:pt x="3257" y="2148"/>
                  <a:pt x="3417" y="1964"/>
                </a:cubicBezTo>
                <a:cubicBezTo>
                  <a:pt x="3517" y="1818"/>
                  <a:pt x="3477" y="1716"/>
                  <a:pt x="3453" y="1584"/>
                </a:cubicBezTo>
                <a:cubicBezTo>
                  <a:pt x="3426" y="1466"/>
                  <a:pt x="3307" y="1425"/>
                  <a:pt x="3253" y="1252"/>
                </a:cubicBezTo>
                <a:cubicBezTo>
                  <a:pt x="3199" y="1079"/>
                  <a:pt x="3236" y="725"/>
                  <a:pt x="3129" y="548"/>
                </a:cubicBezTo>
                <a:cubicBezTo>
                  <a:pt x="3022" y="371"/>
                  <a:pt x="2796" y="236"/>
                  <a:pt x="2609" y="188"/>
                </a:cubicBezTo>
                <a:cubicBezTo>
                  <a:pt x="2422" y="140"/>
                  <a:pt x="2208" y="199"/>
                  <a:pt x="2009" y="260"/>
                </a:cubicBezTo>
                <a:cubicBezTo>
                  <a:pt x="1810" y="321"/>
                  <a:pt x="1582" y="415"/>
                  <a:pt x="1413" y="552"/>
                </a:cubicBezTo>
                <a:cubicBezTo>
                  <a:pt x="1244" y="689"/>
                  <a:pt x="1131" y="990"/>
                  <a:pt x="993" y="1084"/>
                </a:cubicBezTo>
                <a:cubicBezTo>
                  <a:pt x="855" y="1178"/>
                  <a:pt x="690" y="1148"/>
                  <a:pt x="587" y="1113"/>
                </a:cubicBezTo>
                <a:cubicBezTo>
                  <a:pt x="484" y="1078"/>
                  <a:pt x="413" y="958"/>
                  <a:pt x="373" y="876"/>
                </a:cubicBezTo>
                <a:cubicBezTo>
                  <a:pt x="333" y="794"/>
                  <a:pt x="338" y="696"/>
                  <a:pt x="349" y="620"/>
                </a:cubicBezTo>
                <a:cubicBezTo>
                  <a:pt x="360" y="544"/>
                  <a:pt x="434" y="513"/>
                  <a:pt x="441" y="420"/>
                </a:cubicBezTo>
                <a:cubicBezTo>
                  <a:pt x="448" y="327"/>
                  <a:pt x="440" y="128"/>
                  <a:pt x="389" y="64"/>
                </a:cubicBezTo>
                <a:cubicBezTo>
                  <a:pt x="338" y="0"/>
                  <a:pt x="191" y="32"/>
                  <a:pt x="133" y="36"/>
                </a:cubicBezTo>
                <a:close/>
              </a:path>
            </a:pathLst>
          </a:custGeom>
          <a:pattFill prst="pct80">
            <a:fgClr>
              <a:srgbClr val="FF9933">
                <a:alpha val="50000"/>
              </a:srgbClr>
            </a:fgClr>
            <a:bgClr>
              <a:srgbClr val="FFFFFF">
                <a:alpha val="50000"/>
              </a:srgbClr>
            </a:bgClr>
          </a:pattFill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46" name="Text Box 78"/>
          <p:cNvSpPr txBox="1">
            <a:spLocks noChangeArrowheads="1"/>
          </p:cNvSpPr>
          <p:nvPr/>
        </p:nvSpPr>
        <p:spPr bwMode="auto">
          <a:xfrm>
            <a:off x="3214688" y="1277938"/>
            <a:ext cx="30861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/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 с  и  х  и  к  а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45" name="Text Box 77" descr="25%"/>
          <p:cNvSpPr txBox="1">
            <a:spLocks noChangeArrowheads="1"/>
          </p:cNvSpPr>
          <p:nvPr/>
        </p:nvSpPr>
        <p:spPr bwMode="auto">
          <a:xfrm>
            <a:off x="7029450" y="4724400"/>
            <a:ext cx="1150938" cy="431800"/>
          </a:xfrm>
          <a:prstGeom prst="rect">
            <a:avLst/>
          </a:prstGeom>
          <a:pattFill prst="pct25">
            <a:fgClr>
              <a:srgbClr val="FF99CC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/>
          <a:p>
            <a:pPr algn="ctr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3" name="Text Box 55"/>
          <p:cNvSpPr txBox="1">
            <a:spLocks noChangeArrowheads="1"/>
          </p:cNvSpPr>
          <p:nvPr/>
        </p:nvSpPr>
        <p:spPr bwMode="auto">
          <a:xfrm>
            <a:off x="1547813" y="969963"/>
            <a:ext cx="561657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/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Субъективные образы объектов действительности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6" name="Group 108"/>
          <p:cNvGrpSpPr>
            <a:grpSpLocks/>
          </p:cNvGrpSpPr>
          <p:nvPr/>
        </p:nvGrpSpPr>
        <p:grpSpPr bwMode="auto">
          <a:xfrm>
            <a:off x="3976688" y="3763963"/>
            <a:ext cx="2762250" cy="2905125"/>
            <a:chOff x="2505" y="2371"/>
            <a:chExt cx="1740" cy="1830"/>
          </a:xfrm>
        </p:grpSpPr>
        <p:sp>
          <p:nvSpPr>
            <p:cNvPr id="7226" name="Freeform 58"/>
            <p:cNvSpPr>
              <a:spLocks/>
            </p:cNvSpPr>
            <p:nvPr/>
          </p:nvSpPr>
          <p:spPr bwMode="auto">
            <a:xfrm>
              <a:off x="2961" y="4200"/>
              <a:ext cx="1284" cy="0"/>
            </a:xfrm>
            <a:custGeom>
              <a:avLst/>
              <a:gdLst>
                <a:gd name="T0" fmla="*/ 3211 w 3211"/>
                <a:gd name="T1" fmla="*/ 0 h 4"/>
                <a:gd name="T2" fmla="*/ 0 w 3211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1" h="4">
                  <a:moveTo>
                    <a:pt x="3211" y="0"/>
                  </a:moveTo>
                  <a:lnTo>
                    <a:pt x="0" y="4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275" name="Group 107"/>
            <p:cNvGrpSpPr>
              <a:grpSpLocks/>
            </p:cNvGrpSpPr>
            <p:nvPr/>
          </p:nvGrpSpPr>
          <p:grpSpPr bwMode="auto">
            <a:xfrm>
              <a:off x="2505" y="2371"/>
              <a:ext cx="1349" cy="1830"/>
              <a:chOff x="2505" y="2371"/>
              <a:chExt cx="1349" cy="1830"/>
            </a:xfrm>
          </p:grpSpPr>
          <p:sp>
            <p:nvSpPr>
              <p:cNvPr id="7229" name="Freeform 61"/>
              <p:cNvSpPr>
                <a:spLocks/>
              </p:cNvSpPr>
              <p:nvPr/>
            </p:nvSpPr>
            <p:spPr bwMode="auto">
              <a:xfrm>
                <a:off x="2505" y="2563"/>
                <a:ext cx="449" cy="1638"/>
              </a:xfrm>
              <a:custGeom>
                <a:avLst/>
                <a:gdLst>
                  <a:gd name="T0" fmla="*/ 1122 w 1122"/>
                  <a:gd name="T1" fmla="*/ 4095 h 4095"/>
                  <a:gd name="T2" fmla="*/ 0 w 1122"/>
                  <a:gd name="T3" fmla="*/ 800 h 4095"/>
                  <a:gd name="T4" fmla="*/ 587 w 1122"/>
                  <a:gd name="T5" fmla="*/ 0 h 4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2" h="4095">
                    <a:moveTo>
                      <a:pt x="1122" y="4095"/>
                    </a:moveTo>
                    <a:lnTo>
                      <a:pt x="0" y="800"/>
                    </a:lnTo>
                    <a:lnTo>
                      <a:pt x="587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228" name="Freeform 60"/>
              <p:cNvSpPr>
                <a:spLocks/>
              </p:cNvSpPr>
              <p:nvPr/>
            </p:nvSpPr>
            <p:spPr bwMode="auto">
              <a:xfrm>
                <a:off x="2659" y="2371"/>
                <a:ext cx="325" cy="1830"/>
              </a:xfrm>
              <a:custGeom>
                <a:avLst/>
                <a:gdLst>
                  <a:gd name="T0" fmla="*/ 752 w 812"/>
                  <a:gd name="T1" fmla="*/ 4575 h 4575"/>
                  <a:gd name="T2" fmla="*/ 0 w 812"/>
                  <a:gd name="T3" fmla="*/ 1365 h 4575"/>
                  <a:gd name="T4" fmla="*/ 812 w 812"/>
                  <a:gd name="T5" fmla="*/ 0 h 4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2" h="4575">
                    <a:moveTo>
                      <a:pt x="752" y="4575"/>
                    </a:moveTo>
                    <a:lnTo>
                      <a:pt x="0" y="1365"/>
                    </a:lnTo>
                    <a:lnTo>
                      <a:pt x="812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227" name="Freeform 59"/>
              <p:cNvSpPr>
                <a:spLocks/>
              </p:cNvSpPr>
              <p:nvPr/>
            </p:nvSpPr>
            <p:spPr bwMode="auto">
              <a:xfrm>
                <a:off x="2960" y="2425"/>
                <a:ext cx="684" cy="1776"/>
              </a:xfrm>
              <a:custGeom>
                <a:avLst/>
                <a:gdLst>
                  <a:gd name="T0" fmla="*/ 0 w 1710"/>
                  <a:gd name="T1" fmla="*/ 4440 h 4440"/>
                  <a:gd name="T2" fmla="*/ 365 w 1710"/>
                  <a:gd name="T3" fmla="*/ 1445 h 4440"/>
                  <a:gd name="T4" fmla="*/ 1710 w 1710"/>
                  <a:gd name="T5" fmla="*/ 0 h 4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10" h="4440">
                    <a:moveTo>
                      <a:pt x="0" y="4440"/>
                    </a:moveTo>
                    <a:lnTo>
                      <a:pt x="365" y="1445"/>
                    </a:lnTo>
                    <a:lnTo>
                      <a:pt x="1710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224" name="Freeform 56"/>
              <p:cNvSpPr>
                <a:spLocks/>
              </p:cNvSpPr>
              <p:nvPr/>
            </p:nvSpPr>
            <p:spPr bwMode="auto">
              <a:xfrm>
                <a:off x="2966" y="2443"/>
                <a:ext cx="888" cy="1758"/>
              </a:xfrm>
              <a:custGeom>
                <a:avLst/>
                <a:gdLst>
                  <a:gd name="T0" fmla="*/ 0 w 2220"/>
                  <a:gd name="T1" fmla="*/ 4395 h 4395"/>
                  <a:gd name="T2" fmla="*/ 705 w 2220"/>
                  <a:gd name="T3" fmla="*/ 1510 h 4395"/>
                  <a:gd name="T4" fmla="*/ 2220 w 2220"/>
                  <a:gd name="T5" fmla="*/ 0 h 4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20" h="4395">
                    <a:moveTo>
                      <a:pt x="0" y="4395"/>
                    </a:moveTo>
                    <a:lnTo>
                      <a:pt x="705" y="1510"/>
                    </a:lnTo>
                    <a:lnTo>
                      <a:pt x="2220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214" name="Freeform 46"/>
              <p:cNvSpPr>
                <a:spLocks/>
              </p:cNvSpPr>
              <p:nvPr/>
            </p:nvSpPr>
            <p:spPr bwMode="auto">
              <a:xfrm>
                <a:off x="2831" y="2371"/>
                <a:ext cx="405" cy="1824"/>
              </a:xfrm>
              <a:custGeom>
                <a:avLst/>
                <a:gdLst>
                  <a:gd name="T0" fmla="*/ 322 w 1012"/>
                  <a:gd name="T1" fmla="*/ 4560 h 4560"/>
                  <a:gd name="T2" fmla="*/ 0 w 1012"/>
                  <a:gd name="T3" fmla="*/ 1430 h 4560"/>
                  <a:gd name="T4" fmla="*/ 1012 w 1012"/>
                  <a:gd name="T5" fmla="*/ 0 h 4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12" h="4560">
                    <a:moveTo>
                      <a:pt x="322" y="4560"/>
                    </a:moveTo>
                    <a:lnTo>
                      <a:pt x="0" y="1430"/>
                    </a:lnTo>
                    <a:lnTo>
                      <a:pt x="1012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213" name="Freeform 45"/>
              <p:cNvSpPr>
                <a:spLocks/>
              </p:cNvSpPr>
              <p:nvPr/>
            </p:nvSpPr>
            <p:spPr bwMode="auto">
              <a:xfrm>
                <a:off x="2954" y="2407"/>
                <a:ext cx="522" cy="1788"/>
              </a:xfrm>
              <a:custGeom>
                <a:avLst/>
                <a:gdLst>
                  <a:gd name="T0" fmla="*/ 0 w 1305"/>
                  <a:gd name="T1" fmla="*/ 4470 h 4470"/>
                  <a:gd name="T2" fmla="*/ 55 w 1305"/>
                  <a:gd name="T3" fmla="*/ 1460 h 4470"/>
                  <a:gd name="T4" fmla="*/ 1305 w 1305"/>
                  <a:gd name="T5" fmla="*/ 0 h 4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5" h="4470">
                    <a:moveTo>
                      <a:pt x="0" y="4470"/>
                    </a:moveTo>
                    <a:lnTo>
                      <a:pt x="55" y="1460"/>
                    </a:lnTo>
                    <a:lnTo>
                      <a:pt x="1305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7212" name="Text Box 44"/>
          <p:cNvSpPr txBox="1">
            <a:spLocks noChangeArrowheads="1"/>
          </p:cNvSpPr>
          <p:nvPr/>
        </p:nvSpPr>
        <p:spPr bwMode="auto">
          <a:xfrm>
            <a:off x="2513013" y="5818188"/>
            <a:ext cx="143986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A50021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5000"/>
              </a:lnSpc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связей между образами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Rectangle 39"/>
          <p:cNvSpPr>
            <a:spLocks noChangeArrowheads="1"/>
          </p:cNvSpPr>
          <p:nvPr/>
        </p:nvSpPr>
        <p:spPr bwMode="auto">
          <a:xfrm>
            <a:off x="1274763" y="4574967"/>
            <a:ext cx="1296987" cy="338554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 anchor="ctr">
            <a:spAutoFit/>
          </a:bodyPr>
          <a:lstStyle/>
          <a:p>
            <a:pPr algn="ctr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Rectangle 38" descr="25%"/>
          <p:cNvSpPr>
            <a:spLocks noChangeArrowheads="1"/>
          </p:cNvSpPr>
          <p:nvPr/>
        </p:nvSpPr>
        <p:spPr bwMode="auto">
          <a:xfrm>
            <a:off x="7183438" y="2655679"/>
            <a:ext cx="1008062" cy="338554"/>
          </a:xfrm>
          <a:prstGeom prst="rect">
            <a:avLst/>
          </a:prstGeom>
          <a:pattFill prst="pct25">
            <a:fgClr>
              <a:srgbClr val="FF66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 anchor="ctr">
            <a:spAutoFit/>
          </a:bodyPr>
          <a:lstStyle/>
          <a:p>
            <a:pPr algn="ctr"/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96" name="Rectangle 28" descr="50%"/>
          <p:cNvSpPr>
            <a:spLocks noChangeArrowheads="1"/>
          </p:cNvSpPr>
          <p:nvPr/>
        </p:nvSpPr>
        <p:spPr bwMode="auto">
          <a:xfrm>
            <a:off x="6713538" y="3216067"/>
            <a:ext cx="1470025" cy="338554"/>
          </a:xfrm>
          <a:prstGeom prst="rect">
            <a:avLst/>
          </a:prstGeom>
          <a:pattFill prst="pct50">
            <a:fgClr>
              <a:srgbClr val="FF99CC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 anchor="ctr">
            <a:spAutoFit/>
          </a:bodyPr>
          <a:lstStyle/>
          <a:p>
            <a:pPr algn="ctr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4683125" y="5827713"/>
            <a:ext cx="207645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A50021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>
              <a:lnSpc>
                <a:spcPct val="85000"/>
              </a:lnSpc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связей образа "Я" 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другими образами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6500813" y="5343525"/>
            <a:ext cx="1714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A50021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/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"сознательного"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1246188" y="5026025"/>
            <a:ext cx="1943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A50021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 algn="ctr"/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"бессознательного"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8" name="Freeform 20"/>
          <p:cNvSpPr>
            <a:spLocks/>
          </p:cNvSpPr>
          <p:nvPr/>
        </p:nvSpPr>
        <p:spPr bwMode="auto">
          <a:xfrm>
            <a:off x="6088063" y="5392738"/>
            <a:ext cx="2092325" cy="485775"/>
          </a:xfrm>
          <a:custGeom>
            <a:avLst/>
            <a:gdLst>
              <a:gd name="T0" fmla="*/ 3525 w 3525"/>
              <a:gd name="T1" fmla="*/ 765 h 765"/>
              <a:gd name="T2" fmla="*/ 780 w 3525"/>
              <a:gd name="T3" fmla="*/ 760 h 765"/>
              <a:gd name="T4" fmla="*/ 0 w 3525"/>
              <a:gd name="T5" fmla="*/ 0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25" h="765">
                <a:moveTo>
                  <a:pt x="3525" y="765"/>
                </a:moveTo>
                <a:lnTo>
                  <a:pt x="780" y="760"/>
                </a:lnTo>
                <a:lnTo>
                  <a:pt x="0" y="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6" name="Rectangle 18" descr="50%"/>
          <p:cNvSpPr>
            <a:spLocks noChangeArrowheads="1"/>
          </p:cNvSpPr>
          <p:nvPr/>
        </p:nvSpPr>
        <p:spPr bwMode="auto">
          <a:xfrm>
            <a:off x="6823075" y="3651250"/>
            <a:ext cx="1360488" cy="811213"/>
          </a:xfrm>
          <a:prstGeom prst="rect">
            <a:avLst/>
          </a:prstGeom>
          <a:pattFill prst="pct50">
            <a:fgClr>
              <a:srgbClr val="FF66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/>
            <a:r>
              <a:rPr lang="ru-RU" alt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Мышление</a:t>
            </a:r>
          </a:p>
          <a:p>
            <a:pPr algn="ctr">
              <a:spcBef>
                <a:spcPts val="600"/>
              </a:spcBef>
            </a:pPr>
            <a:r>
              <a:rPr lang="ru-RU" alt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4" name="Group 106"/>
          <p:cNvGrpSpPr>
            <a:grpSpLocks/>
          </p:cNvGrpSpPr>
          <p:nvPr/>
        </p:nvGrpSpPr>
        <p:grpSpPr bwMode="auto">
          <a:xfrm>
            <a:off x="4094163" y="3825875"/>
            <a:ext cx="2727325" cy="625475"/>
            <a:chOff x="2579" y="2410"/>
            <a:chExt cx="1718" cy="394"/>
          </a:xfrm>
        </p:grpSpPr>
        <p:sp>
          <p:nvSpPr>
            <p:cNvPr id="7185" name="Freeform 17"/>
            <p:cNvSpPr>
              <a:spLocks/>
            </p:cNvSpPr>
            <p:nvPr/>
          </p:nvSpPr>
          <p:spPr bwMode="auto">
            <a:xfrm>
              <a:off x="3899" y="2780"/>
              <a:ext cx="396" cy="24"/>
            </a:xfrm>
            <a:custGeom>
              <a:avLst/>
              <a:gdLst>
                <a:gd name="T0" fmla="*/ 0 w 990"/>
                <a:gd name="T1" fmla="*/ 61 h 61"/>
                <a:gd name="T2" fmla="*/ 578 w 990"/>
                <a:gd name="T3" fmla="*/ 0 h 61"/>
                <a:gd name="T4" fmla="*/ 990 w 990"/>
                <a:gd name="T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0" h="61">
                  <a:moveTo>
                    <a:pt x="0" y="61"/>
                  </a:moveTo>
                  <a:lnTo>
                    <a:pt x="578" y="0"/>
                  </a:lnTo>
                  <a:lnTo>
                    <a:pt x="990" y="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84" name="Freeform 16"/>
            <p:cNvSpPr>
              <a:spLocks/>
            </p:cNvSpPr>
            <p:nvPr/>
          </p:nvSpPr>
          <p:spPr bwMode="auto">
            <a:xfrm>
              <a:off x="3785" y="2730"/>
              <a:ext cx="512" cy="32"/>
            </a:xfrm>
            <a:custGeom>
              <a:avLst/>
              <a:gdLst>
                <a:gd name="T0" fmla="*/ 0 w 1281"/>
                <a:gd name="T1" fmla="*/ 81 h 81"/>
                <a:gd name="T2" fmla="*/ 871 w 1281"/>
                <a:gd name="T3" fmla="*/ 0 h 81"/>
                <a:gd name="T4" fmla="*/ 1281 w 1281"/>
                <a:gd name="T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1" h="81">
                  <a:moveTo>
                    <a:pt x="0" y="81"/>
                  </a:moveTo>
                  <a:lnTo>
                    <a:pt x="871" y="0"/>
                  </a:lnTo>
                  <a:lnTo>
                    <a:pt x="1281" y="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83" name="Freeform 15"/>
            <p:cNvSpPr>
              <a:spLocks/>
            </p:cNvSpPr>
            <p:nvPr/>
          </p:nvSpPr>
          <p:spPr bwMode="auto">
            <a:xfrm>
              <a:off x="3659" y="2666"/>
              <a:ext cx="638" cy="44"/>
            </a:xfrm>
            <a:custGeom>
              <a:avLst/>
              <a:gdLst>
                <a:gd name="T0" fmla="*/ 0 w 1596"/>
                <a:gd name="T1" fmla="*/ 111 h 111"/>
                <a:gd name="T2" fmla="*/ 1186 w 1596"/>
                <a:gd name="T3" fmla="*/ 0 h 111"/>
                <a:gd name="T4" fmla="*/ 1596 w 1596"/>
                <a:gd name="T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96" h="111">
                  <a:moveTo>
                    <a:pt x="0" y="111"/>
                  </a:moveTo>
                  <a:lnTo>
                    <a:pt x="1186" y="0"/>
                  </a:lnTo>
                  <a:lnTo>
                    <a:pt x="1596" y="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97" y="2612"/>
              <a:ext cx="800" cy="80"/>
            </a:xfrm>
            <a:custGeom>
              <a:avLst/>
              <a:gdLst>
                <a:gd name="T0" fmla="*/ 0 w 2001"/>
                <a:gd name="T1" fmla="*/ 201 h 201"/>
                <a:gd name="T2" fmla="*/ 150 w 2001"/>
                <a:gd name="T3" fmla="*/ 35 h 201"/>
                <a:gd name="T4" fmla="*/ 1591 w 2001"/>
                <a:gd name="T5" fmla="*/ 0 h 201"/>
                <a:gd name="T6" fmla="*/ 2001 w 2001"/>
                <a:gd name="T7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01" h="201">
                  <a:moveTo>
                    <a:pt x="0" y="201"/>
                  </a:moveTo>
                  <a:lnTo>
                    <a:pt x="150" y="35"/>
                  </a:lnTo>
                  <a:lnTo>
                    <a:pt x="1591" y="0"/>
                  </a:lnTo>
                  <a:lnTo>
                    <a:pt x="2001" y="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81" name="Freeform 13"/>
            <p:cNvSpPr>
              <a:spLocks/>
            </p:cNvSpPr>
            <p:nvPr/>
          </p:nvSpPr>
          <p:spPr bwMode="auto">
            <a:xfrm>
              <a:off x="3323" y="2558"/>
              <a:ext cx="974" cy="104"/>
            </a:xfrm>
            <a:custGeom>
              <a:avLst/>
              <a:gdLst>
                <a:gd name="T0" fmla="*/ 0 w 2436"/>
                <a:gd name="T1" fmla="*/ 261 h 261"/>
                <a:gd name="T2" fmla="*/ 285 w 2436"/>
                <a:gd name="T3" fmla="*/ 35 h 261"/>
                <a:gd name="T4" fmla="*/ 2026 w 2436"/>
                <a:gd name="T5" fmla="*/ 0 h 261"/>
                <a:gd name="T6" fmla="*/ 2436 w 2436"/>
                <a:gd name="T7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36" h="261">
                  <a:moveTo>
                    <a:pt x="0" y="261"/>
                  </a:moveTo>
                  <a:lnTo>
                    <a:pt x="285" y="35"/>
                  </a:lnTo>
                  <a:lnTo>
                    <a:pt x="2026" y="0"/>
                  </a:lnTo>
                  <a:lnTo>
                    <a:pt x="2436" y="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80" name="Freeform 12"/>
            <p:cNvSpPr>
              <a:spLocks/>
            </p:cNvSpPr>
            <p:nvPr/>
          </p:nvSpPr>
          <p:spPr bwMode="auto">
            <a:xfrm>
              <a:off x="2579" y="2410"/>
              <a:ext cx="1718" cy="100"/>
            </a:xfrm>
            <a:custGeom>
              <a:avLst/>
              <a:gdLst>
                <a:gd name="T0" fmla="*/ 0 w 4296"/>
                <a:gd name="T1" fmla="*/ 120 h 250"/>
                <a:gd name="T2" fmla="*/ 285 w 4296"/>
                <a:gd name="T3" fmla="*/ 0 h 250"/>
                <a:gd name="T4" fmla="*/ 3886 w 4296"/>
                <a:gd name="T5" fmla="*/ 250 h 250"/>
                <a:gd name="T6" fmla="*/ 4296 w 4296"/>
                <a:gd name="T7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96" h="250">
                  <a:moveTo>
                    <a:pt x="0" y="120"/>
                  </a:moveTo>
                  <a:lnTo>
                    <a:pt x="285" y="0"/>
                  </a:lnTo>
                  <a:lnTo>
                    <a:pt x="3886" y="250"/>
                  </a:lnTo>
                  <a:lnTo>
                    <a:pt x="4296" y="25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250" name="Rectangle 82"/>
          <p:cNvSpPr>
            <a:spLocks noChangeArrowheads="1"/>
          </p:cNvSpPr>
          <p:nvPr/>
        </p:nvSpPr>
        <p:spPr bwMode="auto">
          <a:xfrm>
            <a:off x="457200" y="171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7269" name="Group 101"/>
          <p:cNvGrpSpPr>
            <a:grpSpLocks/>
          </p:cNvGrpSpPr>
          <p:nvPr/>
        </p:nvGrpSpPr>
        <p:grpSpPr bwMode="auto">
          <a:xfrm>
            <a:off x="1474788" y="1704975"/>
            <a:ext cx="3111500" cy="1939925"/>
            <a:chOff x="929" y="1074"/>
            <a:chExt cx="1960" cy="1222"/>
          </a:xfrm>
        </p:grpSpPr>
        <p:sp>
          <p:nvSpPr>
            <p:cNvPr id="7244" name="Text Box 76"/>
            <p:cNvSpPr txBox="1">
              <a:spLocks noChangeArrowheads="1"/>
            </p:cNvSpPr>
            <p:nvPr/>
          </p:nvSpPr>
          <p:spPr bwMode="auto">
            <a:xfrm>
              <a:off x="929" y="1459"/>
              <a:ext cx="283" cy="269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40" name="Oval 72"/>
            <p:cNvSpPr>
              <a:spLocks noChangeArrowheads="1"/>
            </p:cNvSpPr>
            <p:nvPr/>
          </p:nvSpPr>
          <p:spPr bwMode="auto">
            <a:xfrm>
              <a:off x="1428" y="2027"/>
              <a:ext cx="283" cy="269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9" name="AutoShape 71"/>
            <p:cNvSpPr>
              <a:spLocks noChangeArrowheads="1"/>
            </p:cNvSpPr>
            <p:nvPr/>
          </p:nvSpPr>
          <p:spPr bwMode="auto">
            <a:xfrm rot="1639434">
              <a:off x="2323" y="1884"/>
              <a:ext cx="566" cy="269"/>
            </a:xfrm>
            <a:prstGeom prst="flowChartDecision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4" name="AutoShape 66"/>
            <p:cNvSpPr>
              <a:spLocks noChangeArrowheads="1"/>
            </p:cNvSpPr>
            <p:nvPr/>
          </p:nvSpPr>
          <p:spPr bwMode="auto">
            <a:xfrm rot="3729142">
              <a:off x="2410" y="1081"/>
              <a:ext cx="283" cy="269"/>
            </a:xfrm>
            <a:prstGeom prst="flowChartExtract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21" name="Text Box 53"/>
            <p:cNvSpPr txBox="1">
              <a:spLocks noChangeArrowheads="1"/>
            </p:cNvSpPr>
            <p:nvPr/>
          </p:nvSpPr>
          <p:spPr bwMode="auto">
            <a:xfrm>
              <a:off x="1609" y="1573"/>
              <a:ext cx="283" cy="269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267" name="Group 99"/>
          <p:cNvGrpSpPr>
            <a:grpSpLocks/>
          </p:cNvGrpSpPr>
          <p:nvPr/>
        </p:nvGrpSpPr>
        <p:grpSpPr bwMode="auto">
          <a:xfrm>
            <a:off x="1471613" y="1944688"/>
            <a:ext cx="2466975" cy="2635250"/>
            <a:chOff x="927" y="1225"/>
            <a:chExt cx="1554" cy="1660"/>
          </a:xfrm>
        </p:grpSpPr>
        <p:sp>
          <p:nvSpPr>
            <p:cNvPr id="7201" name="Freeform 33"/>
            <p:cNvSpPr>
              <a:spLocks/>
            </p:cNvSpPr>
            <p:nvPr/>
          </p:nvSpPr>
          <p:spPr bwMode="auto">
            <a:xfrm>
              <a:off x="927" y="1725"/>
              <a:ext cx="148" cy="1156"/>
            </a:xfrm>
            <a:custGeom>
              <a:avLst/>
              <a:gdLst>
                <a:gd name="T0" fmla="*/ 148 w 148"/>
                <a:gd name="T1" fmla="*/ 0 h 1156"/>
                <a:gd name="T2" fmla="*/ 0 w 148"/>
                <a:gd name="T3" fmla="*/ 988 h 1156"/>
                <a:gd name="T4" fmla="*/ 0 w 148"/>
                <a:gd name="T5" fmla="*/ 1156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1156">
                  <a:moveTo>
                    <a:pt x="148" y="0"/>
                  </a:moveTo>
                  <a:lnTo>
                    <a:pt x="0" y="988"/>
                  </a:lnTo>
                  <a:lnTo>
                    <a:pt x="0" y="1156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0" name="Freeform 32"/>
            <p:cNvSpPr>
              <a:spLocks/>
            </p:cNvSpPr>
            <p:nvPr/>
          </p:nvSpPr>
          <p:spPr bwMode="auto">
            <a:xfrm>
              <a:off x="1294" y="2283"/>
              <a:ext cx="232" cy="600"/>
            </a:xfrm>
            <a:custGeom>
              <a:avLst/>
              <a:gdLst>
                <a:gd name="T0" fmla="*/ 232 w 232"/>
                <a:gd name="T1" fmla="*/ 0 h 600"/>
                <a:gd name="T2" fmla="*/ 0 w 232"/>
                <a:gd name="T3" fmla="*/ 432 h 600"/>
                <a:gd name="T4" fmla="*/ 0 w 232"/>
                <a:gd name="T5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2" h="600">
                  <a:moveTo>
                    <a:pt x="232" y="0"/>
                  </a:moveTo>
                  <a:lnTo>
                    <a:pt x="0" y="432"/>
                  </a:lnTo>
                  <a:lnTo>
                    <a:pt x="0" y="60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9" name="Freeform 31"/>
            <p:cNvSpPr>
              <a:spLocks/>
            </p:cNvSpPr>
            <p:nvPr/>
          </p:nvSpPr>
          <p:spPr bwMode="auto">
            <a:xfrm>
              <a:off x="1430" y="2043"/>
              <a:ext cx="1051" cy="839"/>
            </a:xfrm>
            <a:custGeom>
              <a:avLst/>
              <a:gdLst>
                <a:gd name="T0" fmla="*/ 2627 w 2627"/>
                <a:gd name="T1" fmla="*/ 0 h 2097"/>
                <a:gd name="T2" fmla="*/ 5 w 2627"/>
                <a:gd name="T3" fmla="*/ 1667 h 2097"/>
                <a:gd name="T4" fmla="*/ 0 w 2627"/>
                <a:gd name="T5" fmla="*/ 2097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27" h="2097">
                  <a:moveTo>
                    <a:pt x="2627" y="0"/>
                  </a:moveTo>
                  <a:lnTo>
                    <a:pt x="5" y="1667"/>
                  </a:lnTo>
                  <a:lnTo>
                    <a:pt x="0" y="2097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8" name="Freeform 30"/>
            <p:cNvSpPr>
              <a:spLocks/>
            </p:cNvSpPr>
            <p:nvPr/>
          </p:nvSpPr>
          <p:spPr bwMode="auto">
            <a:xfrm>
              <a:off x="1143" y="1829"/>
              <a:ext cx="464" cy="1052"/>
            </a:xfrm>
            <a:custGeom>
              <a:avLst/>
              <a:gdLst>
                <a:gd name="T0" fmla="*/ 464 w 464"/>
                <a:gd name="T1" fmla="*/ 0 h 1052"/>
                <a:gd name="T2" fmla="*/ 224 w 464"/>
                <a:gd name="T3" fmla="*/ 244 h 1052"/>
                <a:gd name="T4" fmla="*/ 0 w 464"/>
                <a:gd name="T5" fmla="*/ 884 h 1052"/>
                <a:gd name="T6" fmla="*/ 0 w 464"/>
                <a:gd name="T7" fmla="*/ 1052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4" h="1052">
                  <a:moveTo>
                    <a:pt x="464" y="0"/>
                  </a:moveTo>
                  <a:lnTo>
                    <a:pt x="224" y="244"/>
                  </a:lnTo>
                  <a:lnTo>
                    <a:pt x="0" y="884"/>
                  </a:lnTo>
                  <a:lnTo>
                    <a:pt x="0" y="1052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7" name="Freeform 29"/>
            <p:cNvSpPr>
              <a:spLocks/>
            </p:cNvSpPr>
            <p:nvPr/>
          </p:nvSpPr>
          <p:spPr bwMode="auto">
            <a:xfrm>
              <a:off x="1011" y="1225"/>
              <a:ext cx="1395" cy="1660"/>
            </a:xfrm>
            <a:custGeom>
              <a:avLst/>
              <a:gdLst>
                <a:gd name="T0" fmla="*/ 3488 w 3488"/>
                <a:gd name="T1" fmla="*/ 0 h 4152"/>
                <a:gd name="T2" fmla="*/ 1420 w 3488"/>
                <a:gd name="T3" fmla="*/ 280 h 4152"/>
                <a:gd name="T4" fmla="*/ 560 w 3488"/>
                <a:gd name="T5" fmla="*/ 1721 h 4152"/>
                <a:gd name="T6" fmla="*/ 0 w 3488"/>
                <a:gd name="T7" fmla="*/ 3722 h 4152"/>
                <a:gd name="T8" fmla="*/ 0 w 3488"/>
                <a:gd name="T9" fmla="*/ 4152 h 4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8" h="4152">
                  <a:moveTo>
                    <a:pt x="3488" y="0"/>
                  </a:moveTo>
                  <a:lnTo>
                    <a:pt x="1420" y="280"/>
                  </a:lnTo>
                  <a:lnTo>
                    <a:pt x="560" y="1721"/>
                  </a:lnTo>
                  <a:lnTo>
                    <a:pt x="0" y="3722"/>
                  </a:lnTo>
                  <a:lnTo>
                    <a:pt x="0" y="4152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87" name="Freeform 19"/>
          <p:cNvSpPr>
            <a:spLocks/>
          </p:cNvSpPr>
          <p:nvPr/>
        </p:nvSpPr>
        <p:spPr bwMode="auto">
          <a:xfrm>
            <a:off x="1274763" y="3433763"/>
            <a:ext cx="1884362" cy="2108200"/>
          </a:xfrm>
          <a:custGeom>
            <a:avLst/>
            <a:gdLst>
              <a:gd name="T0" fmla="*/ 0 w 1236"/>
              <a:gd name="T1" fmla="*/ 1328 h 1328"/>
              <a:gd name="T2" fmla="*/ 1236 w 1236"/>
              <a:gd name="T3" fmla="*/ 1328 h 1328"/>
              <a:gd name="T4" fmla="*/ 1236 w 1236"/>
              <a:gd name="T5" fmla="*/ 564 h 1328"/>
              <a:gd name="T6" fmla="*/ 1038 w 1236"/>
              <a:gd name="T7" fmla="*/ 0 h 1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36" h="1328">
                <a:moveTo>
                  <a:pt x="0" y="1328"/>
                </a:moveTo>
                <a:lnTo>
                  <a:pt x="1236" y="1328"/>
                </a:lnTo>
                <a:lnTo>
                  <a:pt x="1236" y="564"/>
                </a:lnTo>
                <a:lnTo>
                  <a:pt x="1038" y="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3" name="Group 105"/>
          <p:cNvGrpSpPr>
            <a:grpSpLocks/>
          </p:cNvGrpSpPr>
          <p:nvPr/>
        </p:nvGrpSpPr>
        <p:grpSpPr bwMode="auto">
          <a:xfrm>
            <a:off x="2513013" y="2128838"/>
            <a:ext cx="2144712" cy="4540250"/>
            <a:chOff x="1583" y="1341"/>
            <a:chExt cx="1351" cy="2860"/>
          </a:xfrm>
        </p:grpSpPr>
        <p:sp>
          <p:nvSpPr>
            <p:cNvPr id="7211" name="Freeform 43"/>
            <p:cNvSpPr>
              <a:spLocks/>
            </p:cNvSpPr>
            <p:nvPr/>
          </p:nvSpPr>
          <p:spPr bwMode="auto">
            <a:xfrm flipV="1">
              <a:off x="1583" y="4201"/>
              <a:ext cx="1080" cy="0"/>
            </a:xfrm>
            <a:custGeom>
              <a:avLst/>
              <a:gdLst>
                <a:gd name="T0" fmla="*/ 2290 w 2290"/>
                <a:gd name="T1" fmla="*/ 1 h 1"/>
                <a:gd name="T2" fmla="*/ 0 w 2290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90" h="1">
                  <a:moveTo>
                    <a:pt x="2290" y="1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10" name="Freeform 42"/>
            <p:cNvSpPr>
              <a:spLocks/>
            </p:cNvSpPr>
            <p:nvPr/>
          </p:nvSpPr>
          <p:spPr bwMode="auto">
            <a:xfrm>
              <a:off x="2172" y="1423"/>
              <a:ext cx="486" cy="2778"/>
            </a:xfrm>
            <a:custGeom>
              <a:avLst/>
              <a:gdLst>
                <a:gd name="T0" fmla="*/ 0 w 1215"/>
                <a:gd name="T1" fmla="*/ 0 h 6945"/>
                <a:gd name="T2" fmla="*/ 0 w 1215"/>
                <a:gd name="T3" fmla="*/ 3645 h 6945"/>
                <a:gd name="T4" fmla="*/ 1215 w 1215"/>
                <a:gd name="T5" fmla="*/ 6945 h 6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5" h="6945">
                  <a:moveTo>
                    <a:pt x="0" y="0"/>
                  </a:moveTo>
                  <a:lnTo>
                    <a:pt x="0" y="3645"/>
                  </a:lnTo>
                  <a:lnTo>
                    <a:pt x="1215" y="694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9" name="Freeform 41"/>
            <p:cNvSpPr>
              <a:spLocks/>
            </p:cNvSpPr>
            <p:nvPr/>
          </p:nvSpPr>
          <p:spPr bwMode="auto">
            <a:xfrm>
              <a:off x="2260" y="1341"/>
              <a:ext cx="482" cy="2854"/>
            </a:xfrm>
            <a:custGeom>
              <a:avLst/>
              <a:gdLst>
                <a:gd name="T0" fmla="*/ 1205 w 1205"/>
                <a:gd name="T1" fmla="*/ 0 h 7137"/>
                <a:gd name="T2" fmla="*/ 0 w 1205"/>
                <a:gd name="T3" fmla="*/ 705 h 7137"/>
                <a:gd name="T4" fmla="*/ 20 w 1205"/>
                <a:gd name="T5" fmla="*/ 3806 h 7137"/>
                <a:gd name="T6" fmla="*/ 995 w 1205"/>
                <a:gd name="T7" fmla="*/ 7137 h 7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5" h="7137">
                  <a:moveTo>
                    <a:pt x="1205" y="0"/>
                  </a:moveTo>
                  <a:lnTo>
                    <a:pt x="0" y="705"/>
                  </a:lnTo>
                  <a:lnTo>
                    <a:pt x="20" y="3806"/>
                  </a:lnTo>
                  <a:lnTo>
                    <a:pt x="995" y="713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8" name="Freeform 40"/>
            <p:cNvSpPr>
              <a:spLocks/>
            </p:cNvSpPr>
            <p:nvPr/>
          </p:nvSpPr>
          <p:spPr bwMode="auto">
            <a:xfrm>
              <a:off x="2348" y="1537"/>
              <a:ext cx="586" cy="2658"/>
            </a:xfrm>
            <a:custGeom>
              <a:avLst/>
              <a:gdLst>
                <a:gd name="T0" fmla="*/ 1465 w 1465"/>
                <a:gd name="T1" fmla="*/ 900 h 6645"/>
                <a:gd name="T2" fmla="*/ 655 w 1465"/>
                <a:gd name="T3" fmla="*/ 0 h 6645"/>
                <a:gd name="T4" fmla="*/ 0 w 1465"/>
                <a:gd name="T5" fmla="*/ 375 h 6645"/>
                <a:gd name="T6" fmla="*/ 70 w 1465"/>
                <a:gd name="T7" fmla="*/ 3285 h 6645"/>
                <a:gd name="T8" fmla="*/ 783 w 1465"/>
                <a:gd name="T9" fmla="*/ 6645 h 6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6645">
                  <a:moveTo>
                    <a:pt x="1465" y="900"/>
                  </a:moveTo>
                  <a:lnTo>
                    <a:pt x="655" y="0"/>
                  </a:lnTo>
                  <a:lnTo>
                    <a:pt x="0" y="375"/>
                  </a:lnTo>
                  <a:lnTo>
                    <a:pt x="70" y="3285"/>
                  </a:lnTo>
                  <a:lnTo>
                    <a:pt x="783" y="664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277" name="Group 109"/>
          <p:cNvGrpSpPr>
            <a:grpSpLocks/>
          </p:cNvGrpSpPr>
          <p:nvPr/>
        </p:nvGrpSpPr>
        <p:grpSpPr bwMode="auto">
          <a:xfrm>
            <a:off x="1914525" y="2533650"/>
            <a:ext cx="4270375" cy="2263775"/>
            <a:chOff x="1206" y="1596"/>
            <a:chExt cx="2690" cy="1426"/>
          </a:xfrm>
        </p:grpSpPr>
        <p:sp>
          <p:nvSpPr>
            <p:cNvPr id="7232" name="Freeform 64"/>
            <p:cNvSpPr>
              <a:spLocks/>
            </p:cNvSpPr>
            <p:nvPr/>
          </p:nvSpPr>
          <p:spPr bwMode="auto">
            <a:xfrm>
              <a:off x="1206" y="1724"/>
              <a:ext cx="2382" cy="1298"/>
            </a:xfrm>
            <a:custGeom>
              <a:avLst/>
              <a:gdLst>
                <a:gd name="T0" fmla="*/ 2382 w 2382"/>
                <a:gd name="T1" fmla="*/ 1298 h 1298"/>
                <a:gd name="T2" fmla="*/ 0 w 2382"/>
                <a:gd name="T3" fmla="*/ 0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382" h="1298">
                  <a:moveTo>
                    <a:pt x="2382" y="1298"/>
                  </a:moveTo>
                  <a:lnTo>
                    <a:pt x="0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1" name="Freeform 63"/>
            <p:cNvSpPr>
              <a:spLocks/>
            </p:cNvSpPr>
            <p:nvPr/>
          </p:nvSpPr>
          <p:spPr bwMode="auto">
            <a:xfrm>
              <a:off x="2744" y="2139"/>
              <a:ext cx="870" cy="824"/>
            </a:xfrm>
            <a:custGeom>
              <a:avLst/>
              <a:gdLst>
                <a:gd name="T0" fmla="*/ 2175 w 2175"/>
                <a:gd name="T1" fmla="*/ 2058 h 2058"/>
                <a:gd name="T2" fmla="*/ 0 w 2175"/>
                <a:gd name="T3" fmla="*/ 0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175" h="2058">
                  <a:moveTo>
                    <a:pt x="2175" y="2058"/>
                  </a:moveTo>
                  <a:lnTo>
                    <a:pt x="0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0" name="Freeform 62"/>
            <p:cNvSpPr>
              <a:spLocks/>
            </p:cNvSpPr>
            <p:nvPr/>
          </p:nvSpPr>
          <p:spPr bwMode="auto">
            <a:xfrm>
              <a:off x="3404" y="1842"/>
              <a:ext cx="399" cy="1018"/>
            </a:xfrm>
            <a:custGeom>
              <a:avLst/>
              <a:gdLst>
                <a:gd name="T0" fmla="*/ 998 w 998"/>
                <a:gd name="T1" fmla="*/ 2543 h 2543"/>
                <a:gd name="T2" fmla="*/ 0 w 998"/>
                <a:gd name="T3" fmla="*/ 0 h 2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98" h="2543">
                  <a:moveTo>
                    <a:pt x="998" y="2543"/>
                  </a:moveTo>
                  <a:lnTo>
                    <a:pt x="0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25" name="Freeform 57"/>
            <p:cNvSpPr>
              <a:spLocks/>
            </p:cNvSpPr>
            <p:nvPr/>
          </p:nvSpPr>
          <p:spPr bwMode="auto">
            <a:xfrm>
              <a:off x="3818" y="2172"/>
              <a:ext cx="78" cy="680"/>
            </a:xfrm>
            <a:custGeom>
              <a:avLst/>
              <a:gdLst>
                <a:gd name="T0" fmla="*/ 197 w 197"/>
                <a:gd name="T1" fmla="*/ 1698 h 1698"/>
                <a:gd name="T2" fmla="*/ 0 w 197"/>
                <a:gd name="T3" fmla="*/ 0 h 1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7" h="1698">
                  <a:moveTo>
                    <a:pt x="197" y="1698"/>
                  </a:moveTo>
                  <a:lnTo>
                    <a:pt x="0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16" name="Freeform 48"/>
            <p:cNvSpPr>
              <a:spLocks/>
            </p:cNvSpPr>
            <p:nvPr/>
          </p:nvSpPr>
          <p:spPr bwMode="auto">
            <a:xfrm>
              <a:off x="2882" y="1929"/>
              <a:ext cx="778" cy="996"/>
            </a:xfrm>
            <a:custGeom>
              <a:avLst/>
              <a:gdLst>
                <a:gd name="T0" fmla="*/ 1947 w 1947"/>
                <a:gd name="T1" fmla="*/ 2488 h 2488"/>
                <a:gd name="T2" fmla="*/ 0 w 1947"/>
                <a:gd name="T3" fmla="*/ 0 h 2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47" h="2488">
                  <a:moveTo>
                    <a:pt x="1947" y="2488"/>
                  </a:moveTo>
                  <a:lnTo>
                    <a:pt x="0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15" name="Freeform 47"/>
            <p:cNvSpPr>
              <a:spLocks/>
            </p:cNvSpPr>
            <p:nvPr/>
          </p:nvSpPr>
          <p:spPr bwMode="auto">
            <a:xfrm>
              <a:off x="3122" y="1596"/>
              <a:ext cx="602" cy="1289"/>
            </a:xfrm>
            <a:custGeom>
              <a:avLst/>
              <a:gdLst>
                <a:gd name="T0" fmla="*/ 1507 w 1507"/>
                <a:gd name="T1" fmla="*/ 3222 h 3222"/>
                <a:gd name="T2" fmla="*/ 0 w 1507"/>
                <a:gd name="T3" fmla="*/ 390 h 3222"/>
                <a:gd name="T4" fmla="*/ 75 w 1507"/>
                <a:gd name="T5" fmla="*/ 0 h 3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7" h="3222">
                  <a:moveTo>
                    <a:pt x="1507" y="3222"/>
                  </a:moveTo>
                  <a:lnTo>
                    <a:pt x="0" y="390"/>
                  </a:lnTo>
                  <a:lnTo>
                    <a:pt x="75" y="0"/>
                  </a:lnTo>
                </a:path>
              </a:pathLst>
            </a:custGeom>
            <a:noFill/>
            <a:ln w="38100" cmpd="dbl">
              <a:solidFill>
                <a:srgbClr val="8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272" name="Group 104"/>
          <p:cNvGrpSpPr>
            <a:grpSpLocks/>
          </p:cNvGrpSpPr>
          <p:nvPr/>
        </p:nvGrpSpPr>
        <p:grpSpPr bwMode="auto">
          <a:xfrm>
            <a:off x="3001963" y="1985963"/>
            <a:ext cx="2152650" cy="1155700"/>
            <a:chOff x="1891" y="1251"/>
            <a:chExt cx="1356" cy="728"/>
          </a:xfrm>
        </p:grpSpPr>
        <p:sp>
          <p:nvSpPr>
            <p:cNvPr id="7219" name="Freeform 51"/>
            <p:cNvSpPr>
              <a:spLocks/>
            </p:cNvSpPr>
            <p:nvPr/>
          </p:nvSpPr>
          <p:spPr bwMode="auto">
            <a:xfrm>
              <a:off x="2725" y="1787"/>
              <a:ext cx="516" cy="192"/>
            </a:xfrm>
            <a:custGeom>
              <a:avLst/>
              <a:gdLst>
                <a:gd name="T0" fmla="*/ 0 w 1290"/>
                <a:gd name="T1" fmla="*/ 480 h 480"/>
                <a:gd name="T2" fmla="*/ 1290 w 1290"/>
                <a:gd name="T3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90" h="480">
                  <a:moveTo>
                    <a:pt x="0" y="480"/>
                  </a:moveTo>
                  <a:lnTo>
                    <a:pt x="1290" y="0"/>
                  </a:lnTo>
                </a:path>
              </a:pathLst>
            </a:custGeom>
            <a:noFill/>
            <a:ln w="38100" cmpd="dbl">
              <a:solidFill>
                <a:srgbClr val="993366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18" name="Freeform 50"/>
            <p:cNvSpPr>
              <a:spLocks/>
            </p:cNvSpPr>
            <p:nvPr/>
          </p:nvSpPr>
          <p:spPr bwMode="auto">
            <a:xfrm>
              <a:off x="1891" y="1271"/>
              <a:ext cx="540" cy="300"/>
            </a:xfrm>
            <a:custGeom>
              <a:avLst/>
              <a:gdLst>
                <a:gd name="T0" fmla="*/ 0 w 1350"/>
                <a:gd name="T1" fmla="*/ 750 h 750"/>
                <a:gd name="T2" fmla="*/ 1350 w 1350"/>
                <a:gd name="T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50" h="750">
                  <a:moveTo>
                    <a:pt x="0" y="750"/>
                  </a:moveTo>
                  <a:lnTo>
                    <a:pt x="1350" y="0"/>
                  </a:lnTo>
                </a:path>
              </a:pathLst>
            </a:custGeom>
            <a:noFill/>
            <a:ln w="38100" cmpd="dbl">
              <a:solidFill>
                <a:srgbClr val="993366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17" name="Freeform 49"/>
            <p:cNvSpPr>
              <a:spLocks/>
            </p:cNvSpPr>
            <p:nvPr/>
          </p:nvSpPr>
          <p:spPr bwMode="auto">
            <a:xfrm>
              <a:off x="2599" y="1251"/>
              <a:ext cx="648" cy="374"/>
            </a:xfrm>
            <a:custGeom>
              <a:avLst/>
              <a:gdLst>
                <a:gd name="T0" fmla="*/ 0 w 1620"/>
                <a:gd name="T1" fmla="*/ 0 h 937"/>
                <a:gd name="T2" fmla="*/ 1620 w 1620"/>
                <a:gd name="T3" fmla="*/ 937 h 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20" h="937">
                  <a:moveTo>
                    <a:pt x="0" y="0"/>
                  </a:moveTo>
                  <a:lnTo>
                    <a:pt x="1620" y="937"/>
                  </a:lnTo>
                </a:path>
              </a:pathLst>
            </a:custGeom>
            <a:noFill/>
            <a:ln w="38100" cmpd="dbl">
              <a:solidFill>
                <a:srgbClr val="993366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270" name="Group 102"/>
          <p:cNvGrpSpPr>
            <a:grpSpLocks/>
          </p:cNvGrpSpPr>
          <p:nvPr/>
        </p:nvGrpSpPr>
        <p:grpSpPr bwMode="auto">
          <a:xfrm>
            <a:off x="5002213" y="1720850"/>
            <a:ext cx="2033587" cy="1214438"/>
            <a:chOff x="3151" y="1084"/>
            <a:chExt cx="1281" cy="765"/>
          </a:xfrm>
        </p:grpSpPr>
        <p:sp>
          <p:nvSpPr>
            <p:cNvPr id="7243" name="Text Box 75" descr="25%"/>
            <p:cNvSpPr txBox="1">
              <a:spLocks noChangeArrowheads="1"/>
            </p:cNvSpPr>
            <p:nvPr/>
          </p:nvSpPr>
          <p:spPr bwMode="auto">
            <a:xfrm>
              <a:off x="4149" y="1310"/>
              <a:ext cx="283" cy="269"/>
            </a:xfrm>
            <a:prstGeom prst="rect">
              <a:avLst/>
            </a:prstGeom>
            <a:pattFill prst="pct25">
              <a:fgClr>
                <a:srgbClr val="CC660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41" name="Oval 73" descr="25%"/>
            <p:cNvSpPr>
              <a:spLocks noChangeArrowheads="1"/>
            </p:cNvSpPr>
            <p:nvPr/>
          </p:nvSpPr>
          <p:spPr bwMode="auto">
            <a:xfrm>
              <a:off x="3218" y="1580"/>
              <a:ext cx="283" cy="269"/>
            </a:xfrm>
            <a:prstGeom prst="ellipse">
              <a:avLst/>
            </a:prstGeom>
            <a:pattFill prst="pct25">
              <a:fgClr>
                <a:srgbClr val="CC660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4" name="AutoShape 26" descr="25%"/>
            <p:cNvSpPr>
              <a:spLocks noChangeArrowheads="1"/>
            </p:cNvSpPr>
            <p:nvPr/>
          </p:nvSpPr>
          <p:spPr bwMode="auto">
            <a:xfrm rot="1639434">
              <a:off x="3151" y="1084"/>
              <a:ext cx="566" cy="269"/>
            </a:xfrm>
            <a:prstGeom prst="flowChartDecision">
              <a:avLst/>
            </a:prstGeom>
            <a:pattFill prst="pct25">
              <a:fgClr>
                <a:srgbClr val="CC660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76" name="AutoShape 8" descr="50%"/>
          <p:cNvSpPr>
            <a:spLocks noChangeArrowheads="1"/>
          </p:cNvSpPr>
          <p:nvPr/>
        </p:nvSpPr>
        <p:spPr bwMode="auto">
          <a:xfrm>
            <a:off x="5857875" y="3105150"/>
            <a:ext cx="342900" cy="342900"/>
          </a:xfrm>
          <a:prstGeom prst="plus">
            <a:avLst>
              <a:gd name="adj" fmla="val 25000"/>
            </a:avLst>
          </a:prstGeom>
          <a:pattFill prst="pct50">
            <a:fgClr>
              <a:srgbClr val="FF99CC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68" name="Group 100"/>
          <p:cNvGrpSpPr>
            <a:grpSpLocks/>
          </p:cNvGrpSpPr>
          <p:nvPr/>
        </p:nvGrpSpPr>
        <p:grpSpPr bwMode="auto">
          <a:xfrm>
            <a:off x="5553075" y="2133600"/>
            <a:ext cx="1625600" cy="790575"/>
            <a:chOff x="3498" y="1344"/>
            <a:chExt cx="1024" cy="498"/>
          </a:xfrm>
        </p:grpSpPr>
        <p:sp>
          <p:nvSpPr>
            <p:cNvPr id="7205" name="Freeform 37"/>
            <p:cNvSpPr>
              <a:spLocks/>
            </p:cNvSpPr>
            <p:nvPr/>
          </p:nvSpPr>
          <p:spPr bwMode="auto">
            <a:xfrm>
              <a:off x="4329" y="1582"/>
              <a:ext cx="193" cy="125"/>
            </a:xfrm>
            <a:custGeom>
              <a:avLst/>
              <a:gdLst>
                <a:gd name="T0" fmla="*/ 0 w 286"/>
                <a:gd name="T1" fmla="*/ 0 h 312"/>
                <a:gd name="T2" fmla="*/ 46 w 286"/>
                <a:gd name="T3" fmla="*/ 312 h 312"/>
                <a:gd name="T4" fmla="*/ 286 w 286"/>
                <a:gd name="T5" fmla="*/ 31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6" h="312">
                  <a:moveTo>
                    <a:pt x="0" y="0"/>
                  </a:moveTo>
                  <a:lnTo>
                    <a:pt x="46" y="312"/>
                  </a:lnTo>
                  <a:lnTo>
                    <a:pt x="286" y="312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4" name="Freeform 36"/>
            <p:cNvSpPr>
              <a:spLocks/>
            </p:cNvSpPr>
            <p:nvPr/>
          </p:nvSpPr>
          <p:spPr bwMode="auto">
            <a:xfrm>
              <a:off x="3498" y="1344"/>
              <a:ext cx="1024" cy="430"/>
            </a:xfrm>
            <a:custGeom>
              <a:avLst/>
              <a:gdLst>
                <a:gd name="T0" fmla="*/ 0 w 1024"/>
                <a:gd name="T1" fmla="*/ 0 h 430"/>
                <a:gd name="T2" fmla="*/ 36 w 1024"/>
                <a:gd name="T3" fmla="*/ 78 h 430"/>
                <a:gd name="T4" fmla="*/ 799 w 1024"/>
                <a:gd name="T5" fmla="*/ 430 h 430"/>
                <a:gd name="T6" fmla="*/ 1024 w 1024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24" h="430">
                  <a:moveTo>
                    <a:pt x="0" y="0"/>
                  </a:moveTo>
                  <a:lnTo>
                    <a:pt x="36" y="78"/>
                  </a:lnTo>
                  <a:lnTo>
                    <a:pt x="799" y="430"/>
                  </a:lnTo>
                  <a:lnTo>
                    <a:pt x="1024" y="430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3" name="Freeform 35"/>
            <p:cNvSpPr>
              <a:spLocks/>
            </p:cNvSpPr>
            <p:nvPr/>
          </p:nvSpPr>
          <p:spPr bwMode="auto">
            <a:xfrm>
              <a:off x="3498" y="1740"/>
              <a:ext cx="1023" cy="102"/>
            </a:xfrm>
            <a:custGeom>
              <a:avLst/>
              <a:gdLst>
                <a:gd name="T0" fmla="*/ 0 w 1023"/>
                <a:gd name="T1" fmla="*/ 0 h 102"/>
                <a:gd name="T2" fmla="*/ 785 w 1023"/>
                <a:gd name="T3" fmla="*/ 102 h 102"/>
                <a:gd name="T4" fmla="*/ 1023 w 1023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23" h="102">
                  <a:moveTo>
                    <a:pt x="0" y="0"/>
                  </a:moveTo>
                  <a:lnTo>
                    <a:pt x="785" y="102"/>
                  </a:lnTo>
                  <a:lnTo>
                    <a:pt x="1023" y="102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95" name="Freeform 27"/>
          <p:cNvSpPr>
            <a:spLocks/>
          </p:cNvSpPr>
          <p:nvPr/>
        </p:nvSpPr>
        <p:spPr bwMode="auto">
          <a:xfrm>
            <a:off x="6199188" y="3273425"/>
            <a:ext cx="517525" cy="123825"/>
          </a:xfrm>
          <a:custGeom>
            <a:avLst/>
            <a:gdLst>
              <a:gd name="T0" fmla="*/ 0 w 795"/>
              <a:gd name="T1" fmla="*/ 0 h 195"/>
              <a:gd name="T2" fmla="*/ 555 w 795"/>
              <a:gd name="T3" fmla="*/ 195 h 195"/>
              <a:gd name="T4" fmla="*/ 795 w 795"/>
              <a:gd name="T5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95" h="195">
                <a:moveTo>
                  <a:pt x="0" y="0"/>
                </a:moveTo>
                <a:lnTo>
                  <a:pt x="555" y="195"/>
                </a:lnTo>
                <a:lnTo>
                  <a:pt x="795" y="195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 type="triangle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1" name="Group 103"/>
          <p:cNvGrpSpPr>
            <a:grpSpLocks/>
          </p:cNvGrpSpPr>
          <p:nvPr/>
        </p:nvGrpSpPr>
        <p:grpSpPr bwMode="auto">
          <a:xfrm>
            <a:off x="3694113" y="2120900"/>
            <a:ext cx="3130550" cy="1746250"/>
            <a:chOff x="2327" y="1336"/>
            <a:chExt cx="1972" cy="1100"/>
          </a:xfrm>
        </p:grpSpPr>
        <p:sp>
          <p:nvSpPr>
            <p:cNvPr id="7179" name="Freeform 11"/>
            <p:cNvSpPr>
              <a:spLocks/>
            </p:cNvSpPr>
            <p:nvPr/>
          </p:nvSpPr>
          <p:spPr bwMode="auto">
            <a:xfrm>
              <a:off x="2327" y="1336"/>
              <a:ext cx="1972" cy="1100"/>
            </a:xfrm>
            <a:custGeom>
              <a:avLst/>
              <a:gdLst>
                <a:gd name="T0" fmla="*/ 0 w 4932"/>
                <a:gd name="T1" fmla="*/ 0 h 2749"/>
                <a:gd name="T2" fmla="*/ 1756 w 4932"/>
                <a:gd name="T3" fmla="*/ 2324 h 2749"/>
                <a:gd name="T4" fmla="*/ 3556 w 4932"/>
                <a:gd name="T5" fmla="*/ 2609 h 2749"/>
                <a:gd name="T6" fmla="*/ 4522 w 4932"/>
                <a:gd name="T7" fmla="*/ 2749 h 2749"/>
                <a:gd name="T8" fmla="*/ 4932 w 4932"/>
                <a:gd name="T9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2" h="2749">
                  <a:moveTo>
                    <a:pt x="0" y="0"/>
                  </a:moveTo>
                  <a:lnTo>
                    <a:pt x="1756" y="2324"/>
                  </a:lnTo>
                  <a:lnTo>
                    <a:pt x="3556" y="2609"/>
                  </a:lnTo>
                  <a:lnTo>
                    <a:pt x="4522" y="2749"/>
                  </a:lnTo>
                  <a:lnTo>
                    <a:pt x="4932" y="2749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855" y="1438"/>
              <a:ext cx="1438" cy="944"/>
            </a:xfrm>
            <a:custGeom>
              <a:avLst/>
              <a:gdLst>
                <a:gd name="T0" fmla="*/ 165 w 3597"/>
                <a:gd name="T1" fmla="*/ 0 h 2359"/>
                <a:gd name="T2" fmla="*/ 0 w 3597"/>
                <a:gd name="T3" fmla="*/ 420 h 2359"/>
                <a:gd name="T4" fmla="*/ 825 w 3597"/>
                <a:gd name="T5" fmla="*/ 1934 h 2359"/>
                <a:gd name="T6" fmla="*/ 2221 w 3597"/>
                <a:gd name="T7" fmla="*/ 2189 h 2359"/>
                <a:gd name="T8" fmla="*/ 3187 w 3597"/>
                <a:gd name="T9" fmla="*/ 2359 h 2359"/>
                <a:gd name="T10" fmla="*/ 3597 w 3597"/>
                <a:gd name="T11" fmla="*/ 2359 h 2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97" h="2359">
                  <a:moveTo>
                    <a:pt x="165" y="0"/>
                  </a:moveTo>
                  <a:lnTo>
                    <a:pt x="0" y="420"/>
                  </a:lnTo>
                  <a:lnTo>
                    <a:pt x="825" y="1934"/>
                  </a:lnTo>
                  <a:lnTo>
                    <a:pt x="2221" y="2189"/>
                  </a:lnTo>
                  <a:lnTo>
                    <a:pt x="3187" y="2359"/>
                  </a:lnTo>
                  <a:lnTo>
                    <a:pt x="3597" y="2359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3101" y="1858"/>
              <a:ext cx="1198" cy="470"/>
            </a:xfrm>
            <a:custGeom>
              <a:avLst/>
              <a:gdLst>
                <a:gd name="T0" fmla="*/ 0 w 2997"/>
                <a:gd name="T1" fmla="*/ 0 h 1174"/>
                <a:gd name="T2" fmla="*/ 375 w 2997"/>
                <a:gd name="T3" fmla="*/ 764 h 1174"/>
                <a:gd name="T4" fmla="*/ 1606 w 2997"/>
                <a:gd name="T5" fmla="*/ 989 h 1174"/>
                <a:gd name="T6" fmla="*/ 2587 w 2997"/>
                <a:gd name="T7" fmla="*/ 1174 h 1174"/>
                <a:gd name="T8" fmla="*/ 2997 w 2997"/>
                <a:gd name="T9" fmla="*/ 1174 h 1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97" h="1174">
                  <a:moveTo>
                    <a:pt x="0" y="0"/>
                  </a:moveTo>
                  <a:lnTo>
                    <a:pt x="375" y="764"/>
                  </a:lnTo>
                  <a:lnTo>
                    <a:pt x="1606" y="989"/>
                  </a:lnTo>
                  <a:lnTo>
                    <a:pt x="2587" y="1174"/>
                  </a:lnTo>
                  <a:lnTo>
                    <a:pt x="2997" y="1174"/>
                  </a:lnTo>
                </a:path>
              </a:pathLst>
            </a:custGeom>
            <a:noFill/>
            <a:ln w="38100" cmpd="dbl">
              <a:solidFill>
                <a:srgbClr val="000000"/>
              </a:solidFill>
              <a:round/>
              <a:headEnd type="triangle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92" name="Oval 24" descr="25%"/>
          <p:cNvSpPr>
            <a:spLocks noChangeArrowheads="1"/>
          </p:cNvSpPr>
          <p:nvPr/>
        </p:nvSpPr>
        <p:spPr bwMode="auto">
          <a:xfrm>
            <a:off x="5651500" y="4535488"/>
            <a:ext cx="1079500" cy="792162"/>
          </a:xfrm>
          <a:prstGeom prst="ellipse">
            <a:avLst/>
          </a:prstGeom>
          <a:pattFill prst="pct25">
            <a:fgClr>
              <a:srgbClr val="FF99CC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 lIns="18000" tIns="46800" rIns="18000" bIns="10800"/>
          <a:lstStyle/>
          <a:p>
            <a:pPr algn="ctr"/>
            <a:r>
              <a:rPr lang="ru-RU" altLang="ru-RU" sz="16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6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"Я"</a:t>
            </a: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2" name="Freeform 34"/>
          <p:cNvSpPr>
            <a:spLocks/>
          </p:cNvSpPr>
          <p:nvPr/>
        </p:nvSpPr>
        <p:spPr bwMode="auto">
          <a:xfrm>
            <a:off x="6729413" y="4938713"/>
            <a:ext cx="307975" cy="0"/>
          </a:xfrm>
          <a:custGeom>
            <a:avLst/>
            <a:gdLst>
              <a:gd name="T0" fmla="*/ 0 w 194"/>
              <a:gd name="T1" fmla="*/ 28 h 28"/>
              <a:gd name="T2" fmla="*/ 194 w 194"/>
              <a:gd name="T3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94" h="28">
                <a:moveTo>
                  <a:pt x="0" y="28"/>
                </a:moveTo>
                <a:lnTo>
                  <a:pt x="194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 type="triangle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278" name="Group 110"/>
          <p:cNvGrpSpPr>
            <a:grpSpLocks/>
          </p:cNvGrpSpPr>
          <p:nvPr/>
        </p:nvGrpSpPr>
        <p:grpSpPr bwMode="auto">
          <a:xfrm>
            <a:off x="1684338" y="1266825"/>
            <a:ext cx="5430837" cy="2090738"/>
            <a:chOff x="1061" y="798"/>
            <a:chExt cx="3421" cy="1317"/>
          </a:xfrm>
        </p:grpSpPr>
        <p:sp>
          <p:nvSpPr>
            <p:cNvPr id="7222" name="Line 54"/>
            <p:cNvSpPr>
              <a:spLocks noChangeShapeType="1"/>
            </p:cNvSpPr>
            <p:nvPr/>
          </p:nvSpPr>
          <p:spPr bwMode="auto">
            <a:xfrm>
              <a:off x="1064" y="799"/>
              <a:ext cx="340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20" name="Freeform 52"/>
            <p:cNvSpPr>
              <a:spLocks/>
            </p:cNvSpPr>
            <p:nvPr/>
          </p:nvSpPr>
          <p:spPr bwMode="auto">
            <a:xfrm>
              <a:off x="1079" y="811"/>
              <a:ext cx="598" cy="839"/>
            </a:xfrm>
            <a:custGeom>
              <a:avLst/>
              <a:gdLst>
                <a:gd name="T0" fmla="*/ 598 w 598"/>
                <a:gd name="T1" fmla="*/ 839 h 839"/>
                <a:gd name="T2" fmla="*/ 0 w 598"/>
                <a:gd name="T3" fmla="*/ 0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98" h="839">
                  <a:moveTo>
                    <a:pt x="598" y="839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3" name="Freeform 25"/>
            <p:cNvSpPr>
              <a:spLocks/>
            </p:cNvSpPr>
            <p:nvPr/>
          </p:nvSpPr>
          <p:spPr bwMode="auto">
            <a:xfrm>
              <a:off x="3457" y="798"/>
              <a:ext cx="1019" cy="428"/>
            </a:xfrm>
            <a:custGeom>
              <a:avLst/>
              <a:gdLst>
                <a:gd name="T0" fmla="*/ 0 w 1019"/>
                <a:gd name="T1" fmla="*/ 428 h 428"/>
                <a:gd name="T2" fmla="*/ 1019 w 1019"/>
                <a:gd name="T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19" h="428">
                  <a:moveTo>
                    <a:pt x="0" y="428"/>
                  </a:moveTo>
                  <a:lnTo>
                    <a:pt x="1019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75" name="Freeform 7"/>
            <p:cNvSpPr>
              <a:spLocks/>
            </p:cNvSpPr>
            <p:nvPr/>
          </p:nvSpPr>
          <p:spPr bwMode="auto">
            <a:xfrm>
              <a:off x="3820" y="804"/>
              <a:ext cx="662" cy="1271"/>
            </a:xfrm>
            <a:custGeom>
              <a:avLst/>
              <a:gdLst>
                <a:gd name="T0" fmla="*/ 0 w 662"/>
                <a:gd name="T1" fmla="*/ 1271 h 1271"/>
                <a:gd name="T2" fmla="*/ 157 w 662"/>
                <a:gd name="T3" fmla="*/ 606 h 1271"/>
                <a:gd name="T4" fmla="*/ 662 w 662"/>
                <a:gd name="T5" fmla="*/ 0 h 1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2" h="1271">
                  <a:moveTo>
                    <a:pt x="0" y="1271"/>
                  </a:moveTo>
                  <a:lnTo>
                    <a:pt x="157" y="606"/>
                  </a:lnTo>
                  <a:lnTo>
                    <a:pt x="662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8" name="Freeform 70"/>
            <p:cNvSpPr>
              <a:spLocks/>
            </p:cNvSpPr>
            <p:nvPr/>
          </p:nvSpPr>
          <p:spPr bwMode="auto">
            <a:xfrm>
              <a:off x="1061" y="802"/>
              <a:ext cx="5" cy="753"/>
            </a:xfrm>
            <a:custGeom>
              <a:avLst/>
              <a:gdLst>
                <a:gd name="T0" fmla="*/ 5 w 5"/>
                <a:gd name="T1" fmla="*/ 753 h 753"/>
                <a:gd name="T2" fmla="*/ 0 w 5"/>
                <a:gd name="T3" fmla="*/ 0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753">
                  <a:moveTo>
                    <a:pt x="5" y="753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3" name="Freeform 65"/>
            <p:cNvSpPr>
              <a:spLocks/>
            </p:cNvSpPr>
            <p:nvPr/>
          </p:nvSpPr>
          <p:spPr bwMode="auto">
            <a:xfrm>
              <a:off x="1062" y="798"/>
              <a:ext cx="1406" cy="422"/>
            </a:xfrm>
            <a:custGeom>
              <a:avLst/>
              <a:gdLst>
                <a:gd name="T0" fmla="*/ 1406 w 1406"/>
                <a:gd name="T1" fmla="*/ 422 h 422"/>
                <a:gd name="T2" fmla="*/ 0 w 1406"/>
                <a:gd name="T3" fmla="*/ 0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6" h="422">
                  <a:moveTo>
                    <a:pt x="1406" y="422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7" name="Freeform 69"/>
            <p:cNvSpPr>
              <a:spLocks/>
            </p:cNvSpPr>
            <p:nvPr/>
          </p:nvSpPr>
          <p:spPr bwMode="auto">
            <a:xfrm>
              <a:off x="1070" y="811"/>
              <a:ext cx="450" cy="1304"/>
            </a:xfrm>
            <a:custGeom>
              <a:avLst/>
              <a:gdLst>
                <a:gd name="T0" fmla="*/ 450 w 450"/>
                <a:gd name="T1" fmla="*/ 1304 h 1304"/>
                <a:gd name="T2" fmla="*/ 0 w 450"/>
                <a:gd name="T3" fmla="*/ 0 h 1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0" h="1304">
                  <a:moveTo>
                    <a:pt x="450" y="1304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6" name="Freeform 68"/>
            <p:cNvSpPr>
              <a:spLocks/>
            </p:cNvSpPr>
            <p:nvPr/>
          </p:nvSpPr>
          <p:spPr bwMode="auto">
            <a:xfrm>
              <a:off x="1079" y="811"/>
              <a:ext cx="1467" cy="1163"/>
            </a:xfrm>
            <a:custGeom>
              <a:avLst/>
              <a:gdLst>
                <a:gd name="T0" fmla="*/ 1467 w 1467"/>
                <a:gd name="T1" fmla="*/ 1163 h 1163"/>
                <a:gd name="T2" fmla="*/ 0 w 1467"/>
                <a:gd name="T3" fmla="*/ 0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67" h="1163">
                  <a:moveTo>
                    <a:pt x="1467" y="1163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35" name="Freeform 67"/>
            <p:cNvSpPr>
              <a:spLocks/>
            </p:cNvSpPr>
            <p:nvPr/>
          </p:nvSpPr>
          <p:spPr bwMode="auto">
            <a:xfrm>
              <a:off x="3289" y="804"/>
              <a:ext cx="1187" cy="895"/>
            </a:xfrm>
            <a:custGeom>
              <a:avLst/>
              <a:gdLst>
                <a:gd name="T0" fmla="*/ 0 w 1187"/>
                <a:gd name="T1" fmla="*/ 895 h 895"/>
                <a:gd name="T2" fmla="*/ 1187 w 1187"/>
                <a:gd name="T3" fmla="*/ 0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87" h="895">
                  <a:moveTo>
                    <a:pt x="0" y="895"/>
                  </a:moveTo>
                  <a:lnTo>
                    <a:pt x="118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42" name="Freeform 74"/>
            <p:cNvSpPr>
              <a:spLocks/>
            </p:cNvSpPr>
            <p:nvPr/>
          </p:nvSpPr>
          <p:spPr bwMode="auto">
            <a:xfrm>
              <a:off x="4303" y="804"/>
              <a:ext cx="173" cy="592"/>
            </a:xfrm>
            <a:custGeom>
              <a:avLst/>
              <a:gdLst>
                <a:gd name="T0" fmla="*/ 0 w 173"/>
                <a:gd name="T1" fmla="*/ 592 h 592"/>
                <a:gd name="T2" fmla="*/ 173 w 173"/>
                <a:gd name="T3" fmla="*/ 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3" h="592">
                  <a:moveTo>
                    <a:pt x="0" y="592"/>
                  </a:moveTo>
                  <a:lnTo>
                    <a:pt x="173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5" name="AutoShape 105"/>
          <p:cNvSpPr>
            <a:spLocks/>
          </p:cNvSpPr>
          <p:nvPr/>
        </p:nvSpPr>
        <p:spPr bwMode="auto">
          <a:xfrm>
            <a:off x="6847866" y="3687763"/>
            <a:ext cx="138113" cy="738187"/>
          </a:xfrm>
          <a:prstGeom prst="rightBrace">
            <a:avLst>
              <a:gd name="adj1" fmla="val 4454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AutoShape 106"/>
          <p:cNvSpPr>
            <a:spLocks/>
          </p:cNvSpPr>
          <p:nvPr/>
        </p:nvSpPr>
        <p:spPr bwMode="auto">
          <a:xfrm>
            <a:off x="6834188" y="3976688"/>
            <a:ext cx="71437" cy="449262"/>
          </a:xfrm>
          <a:prstGeom prst="rightBrace">
            <a:avLst>
              <a:gd name="adj1" fmla="val 524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Freeform 107"/>
          <p:cNvSpPr>
            <a:spLocks/>
          </p:cNvSpPr>
          <p:nvPr/>
        </p:nvSpPr>
        <p:spPr bwMode="auto">
          <a:xfrm>
            <a:off x="6915151" y="4211638"/>
            <a:ext cx="1224000" cy="108000"/>
          </a:xfrm>
          <a:custGeom>
            <a:avLst/>
            <a:gdLst>
              <a:gd name="T0" fmla="*/ 846 w 846"/>
              <a:gd name="T1" fmla="*/ 101 h 101"/>
              <a:gd name="T2" fmla="*/ 96 w 846"/>
              <a:gd name="T3" fmla="*/ 101 h 101"/>
              <a:gd name="T4" fmla="*/ 0 w 846"/>
              <a:gd name="T5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46" h="101">
                <a:moveTo>
                  <a:pt x="846" y="101"/>
                </a:moveTo>
                <a:lnTo>
                  <a:pt x="96" y="10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Freeform 108"/>
          <p:cNvSpPr>
            <a:spLocks/>
          </p:cNvSpPr>
          <p:nvPr/>
        </p:nvSpPr>
        <p:spPr bwMode="auto">
          <a:xfrm>
            <a:off x="7016750" y="4052888"/>
            <a:ext cx="1080000" cy="1587"/>
          </a:xfrm>
          <a:custGeom>
            <a:avLst/>
            <a:gdLst>
              <a:gd name="T0" fmla="*/ 771 w 771"/>
              <a:gd name="T1" fmla="*/ 1 h 3"/>
              <a:gd name="T2" fmla="*/ 63 w 771"/>
              <a:gd name="T3" fmla="*/ 0 h 3"/>
              <a:gd name="T4" fmla="*/ 0 w 771"/>
              <a:gd name="T5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1" h="3">
                <a:moveTo>
                  <a:pt x="771" y="1"/>
                </a:moveTo>
                <a:lnTo>
                  <a:pt x="63" y="0"/>
                </a:lnTo>
                <a:lnTo>
                  <a:pt x="0" y="3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Text Box 77" descr="25%"/>
          <p:cNvSpPr txBox="1">
            <a:spLocks noChangeArrowheads="1"/>
          </p:cNvSpPr>
          <p:nvPr/>
        </p:nvSpPr>
        <p:spPr bwMode="auto">
          <a:xfrm>
            <a:off x="7037388" y="4067175"/>
            <a:ext cx="1150938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algn="ctr">
              <a:lnSpc>
                <a:spcPct val="85000"/>
              </a:lnSpc>
            </a:pPr>
            <a:r>
              <a:rPr lang="ru-RU" altLang="ru-RU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Осознавание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33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7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1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5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1000"/>
                                        <p:tgtEl>
                                          <p:spTgt spid="7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1000"/>
                                        <p:tgtEl>
                                          <p:spTgt spid="7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withGroup">
                            <p:stCondLst>
                              <p:cond delay="17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2000"/>
                                        <p:tgtEl>
                                          <p:spTgt spid="7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000"/>
                                        <p:tgtEl>
                                          <p:spTgt spid="7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000"/>
                                        <p:tgtEl>
                                          <p:spTgt spid="7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withGroup">
                            <p:stCondLst>
                              <p:cond delay="23000"/>
                            </p:stCondLst>
                            <p:childTnLst>
                              <p:par>
                                <p:cTn id="1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5500"/>
                            </p:stCondLst>
                            <p:childTnLst>
                              <p:par>
                                <p:cTn id="1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9500"/>
                            </p:stCondLst>
                            <p:childTnLst>
                              <p:par>
                                <p:cTn id="19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0" grpId="1"/>
      <p:bldP spid="7249" grpId="0" animBg="1"/>
      <p:bldP spid="7248" grpId="0" animBg="1"/>
      <p:bldP spid="7247" grpId="0" animBg="1"/>
      <p:bldP spid="7246" grpId="0"/>
      <p:bldP spid="7245" grpId="0" animBg="1"/>
      <p:bldP spid="7223" grpId="0"/>
      <p:bldP spid="7212" grpId="0"/>
      <p:bldP spid="7207" grpId="0" animBg="1"/>
      <p:bldP spid="7206" grpId="0" animBg="1"/>
      <p:bldP spid="7196" grpId="0" animBg="1"/>
      <p:bldP spid="7191" grpId="0"/>
      <p:bldP spid="7190" grpId="0"/>
      <p:bldP spid="7189" grpId="0"/>
      <p:bldP spid="7188" grpId="0" animBg="1"/>
      <p:bldP spid="7186" grpId="0" animBg="1"/>
      <p:bldP spid="7187" grpId="0" animBg="1"/>
      <p:bldP spid="7176" grpId="0" animBg="1"/>
      <p:bldP spid="7195" grpId="0" animBg="1"/>
      <p:bldP spid="7192" grpId="0" animBg="1"/>
      <p:bldP spid="7202" grpId="0" animBg="1"/>
      <p:bldP spid="105" grpId="0" animBg="1"/>
      <p:bldP spid="106" grpId="0" animBg="1"/>
      <p:bldP spid="107" grpId="0" animBg="1"/>
      <p:bldP spid="108" grpId="0" animBg="1"/>
      <p:bldP spid="10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Oval 2" descr="30%"/>
          <p:cNvSpPr>
            <a:spLocks noChangeArrowheads="1"/>
          </p:cNvSpPr>
          <p:nvPr/>
        </p:nvSpPr>
        <p:spPr bwMode="auto">
          <a:xfrm>
            <a:off x="4932363" y="1847751"/>
            <a:ext cx="2376487" cy="2376487"/>
          </a:xfrm>
          <a:prstGeom prst="ellipse">
            <a:avLst/>
          </a:prstGeom>
          <a:pattFill prst="pct30">
            <a:fgClr>
              <a:srgbClr val="FFCC66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476672"/>
            <a:ext cx="8229600" cy="561975"/>
          </a:xfrm>
        </p:spPr>
        <p:txBody>
          <a:bodyPr/>
          <a:lstStyle/>
          <a:p>
            <a:pPr eaLnBrk="1" hangingPunct="1"/>
            <a:r>
              <a:rPr lang="ru-RU" altLang="ru-RU" sz="1600" b="1" dirty="0" smtClean="0">
                <a:latin typeface="Times New Roman" pitchFamily="18" charset="0"/>
              </a:rPr>
              <a:t>Психологические механизмы возникновения сознания </a:t>
            </a:r>
            <a:br>
              <a:rPr lang="ru-RU" altLang="ru-RU" sz="1600" b="1" dirty="0" smtClean="0">
                <a:latin typeface="Times New Roman" pitchFamily="18" charset="0"/>
              </a:rPr>
            </a:br>
            <a:r>
              <a:rPr lang="ru-RU" altLang="ru-RU" sz="1600" b="1" dirty="0" smtClean="0">
                <a:latin typeface="Times New Roman" pitchFamily="18" charset="0"/>
              </a:rPr>
              <a:t>в филогенезе</a:t>
            </a:r>
          </a:p>
        </p:txBody>
      </p:sp>
      <p:sp>
        <p:nvSpPr>
          <p:cNvPr id="43012" name="Oval 4" descr="30%"/>
          <p:cNvSpPr>
            <a:spLocks noChangeArrowheads="1"/>
          </p:cNvSpPr>
          <p:nvPr/>
        </p:nvSpPr>
        <p:spPr bwMode="auto">
          <a:xfrm>
            <a:off x="1541463" y="1847751"/>
            <a:ext cx="2376487" cy="2376487"/>
          </a:xfrm>
          <a:prstGeom prst="ellipse">
            <a:avLst/>
          </a:prstGeom>
          <a:pattFill prst="pct30">
            <a:fgClr>
              <a:srgbClr val="CCFF99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046288" y="3143151"/>
            <a:ext cx="7191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4" name="Freeform 6"/>
          <p:cNvSpPr>
            <a:spLocks/>
          </p:cNvSpPr>
          <p:nvPr/>
        </p:nvSpPr>
        <p:spPr bwMode="auto">
          <a:xfrm>
            <a:off x="3905250" y="2870101"/>
            <a:ext cx="1042988" cy="1587"/>
          </a:xfrm>
          <a:custGeom>
            <a:avLst/>
            <a:gdLst>
              <a:gd name="T0" fmla="*/ 0 w 651"/>
              <a:gd name="T1" fmla="*/ 0 h 2"/>
              <a:gd name="T2" fmla="*/ 1042988 w 651"/>
              <a:gd name="T3" fmla="*/ 1587 h 2"/>
              <a:gd name="T4" fmla="*/ 0 60000 65536"/>
              <a:gd name="T5" fmla="*/ 0 60000 65536"/>
              <a:gd name="T6" fmla="*/ 0 w 651"/>
              <a:gd name="T7" fmla="*/ 0 h 2"/>
              <a:gd name="T8" fmla="*/ 651 w 651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1" h="2">
                <a:moveTo>
                  <a:pt x="0" y="0"/>
                </a:moveTo>
                <a:lnTo>
                  <a:pt x="651" y="2"/>
                </a:lnTo>
              </a:path>
            </a:pathLst>
          </a:custGeom>
          <a:noFill/>
          <a:ln w="635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 flipH="1">
            <a:off x="3892550" y="3222526"/>
            <a:ext cx="1062038" cy="0"/>
          </a:xfrm>
          <a:prstGeom prst="line">
            <a:avLst/>
          </a:prstGeom>
          <a:noFill/>
          <a:ln w="635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17" name="Object 9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0460431"/>
              </p:ext>
            </p:extLst>
          </p:nvPr>
        </p:nvGraphicFramePr>
        <p:xfrm>
          <a:off x="2909888" y="3513038"/>
          <a:ext cx="414337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9" name="Формула" r:id="rId3" imgW="215806" imgH="228501" progId="Equation.3">
                  <p:embed/>
                </p:oleObj>
              </mc:Choice>
              <mc:Fallback>
                <p:oleObj name="Формула" r:id="rId3" imgW="215806" imgH="228501" progId="Equation.3">
                  <p:embed/>
                  <p:pic>
                    <p:nvPicPr>
                      <p:cNvPr id="0" name="Object 9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9888" y="3513038"/>
                        <a:ext cx="414337" cy="457200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CCFF99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8" name="Object 10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1444626"/>
              </p:ext>
            </p:extLst>
          </p:nvPr>
        </p:nvGraphicFramePr>
        <p:xfrm>
          <a:off x="5595938" y="3513038"/>
          <a:ext cx="392112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0" name="Формула" r:id="rId5" imgW="203112" imgH="228501" progId="Equation.3">
                  <p:embed/>
                </p:oleObj>
              </mc:Choice>
              <mc:Fallback>
                <p:oleObj name="Формула" r:id="rId5" imgW="203112" imgH="228501" progId="Equation.3">
                  <p:embed/>
                  <p:pic>
                    <p:nvPicPr>
                      <p:cNvPr id="0" name="Object 10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5938" y="3513038"/>
                        <a:ext cx="392112" cy="455613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FFCC66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9" name="Freeform 11"/>
          <p:cNvSpPr>
            <a:spLocks/>
          </p:cNvSpPr>
          <p:nvPr/>
        </p:nvSpPr>
        <p:spPr bwMode="auto">
          <a:xfrm>
            <a:off x="3124200" y="2865338"/>
            <a:ext cx="1808163" cy="639763"/>
          </a:xfrm>
          <a:custGeom>
            <a:avLst/>
            <a:gdLst>
              <a:gd name="T0" fmla="*/ 1808163 w 503"/>
              <a:gd name="T1" fmla="*/ 3515 h 182"/>
              <a:gd name="T2" fmla="*/ 0 w 503"/>
              <a:gd name="T3" fmla="*/ 0 h 182"/>
              <a:gd name="T4" fmla="*/ 0 w 503"/>
              <a:gd name="T5" fmla="*/ 639763 h 182"/>
              <a:gd name="T6" fmla="*/ 0 60000 65536"/>
              <a:gd name="T7" fmla="*/ 0 60000 65536"/>
              <a:gd name="T8" fmla="*/ 0 60000 65536"/>
              <a:gd name="T9" fmla="*/ 0 w 503"/>
              <a:gd name="T10" fmla="*/ 0 h 182"/>
              <a:gd name="T11" fmla="*/ 503 w 503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03" h="182">
                <a:moveTo>
                  <a:pt x="503" y="1"/>
                </a:moveTo>
                <a:lnTo>
                  <a:pt x="0" y="0"/>
                </a:lnTo>
                <a:lnTo>
                  <a:pt x="0" y="182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20" name="Freeform 12"/>
          <p:cNvSpPr>
            <a:spLocks/>
          </p:cNvSpPr>
          <p:nvPr/>
        </p:nvSpPr>
        <p:spPr bwMode="auto">
          <a:xfrm>
            <a:off x="3924300" y="3216176"/>
            <a:ext cx="1876425" cy="290512"/>
          </a:xfrm>
          <a:custGeom>
            <a:avLst/>
            <a:gdLst>
              <a:gd name="T0" fmla="*/ 0 w 539"/>
              <a:gd name="T1" fmla="*/ 0 h 403"/>
              <a:gd name="T2" fmla="*/ 1876425 w 539"/>
              <a:gd name="T3" fmla="*/ 721 h 403"/>
              <a:gd name="T4" fmla="*/ 1876425 w 539"/>
              <a:gd name="T5" fmla="*/ 290512 h 403"/>
              <a:gd name="T6" fmla="*/ 0 60000 65536"/>
              <a:gd name="T7" fmla="*/ 0 60000 65536"/>
              <a:gd name="T8" fmla="*/ 0 60000 65536"/>
              <a:gd name="T9" fmla="*/ 0 w 539"/>
              <a:gd name="T10" fmla="*/ 0 h 403"/>
              <a:gd name="T11" fmla="*/ 539 w 539"/>
              <a:gd name="T12" fmla="*/ 403 h 4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39" h="403">
                <a:moveTo>
                  <a:pt x="0" y="0"/>
                </a:moveTo>
                <a:lnTo>
                  <a:pt x="539" y="1"/>
                </a:lnTo>
                <a:lnTo>
                  <a:pt x="539" y="403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21" name="Freeform 13"/>
          <p:cNvSpPr>
            <a:spLocks/>
          </p:cNvSpPr>
          <p:nvPr/>
        </p:nvSpPr>
        <p:spPr bwMode="auto">
          <a:xfrm>
            <a:off x="2722563" y="2573238"/>
            <a:ext cx="2865437" cy="1181100"/>
          </a:xfrm>
          <a:custGeom>
            <a:avLst/>
            <a:gdLst>
              <a:gd name="T0" fmla="*/ 2865437 w 1805"/>
              <a:gd name="T1" fmla="*/ 1181100 h 744"/>
              <a:gd name="T2" fmla="*/ 2738437 w 1805"/>
              <a:gd name="T3" fmla="*/ 1181100 h 744"/>
              <a:gd name="T4" fmla="*/ 2300287 w 1805"/>
              <a:gd name="T5" fmla="*/ 650875 h 744"/>
              <a:gd name="T6" fmla="*/ 1187450 w 1805"/>
              <a:gd name="T7" fmla="*/ 649288 h 744"/>
              <a:gd name="T8" fmla="*/ 336550 w 1805"/>
              <a:gd name="T9" fmla="*/ 0 h 744"/>
              <a:gd name="T10" fmla="*/ 0 w 1805"/>
              <a:gd name="T11" fmla="*/ 0 h 74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05"/>
              <a:gd name="T19" fmla="*/ 0 h 744"/>
              <a:gd name="T20" fmla="*/ 1805 w 1805"/>
              <a:gd name="T21" fmla="*/ 744 h 74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05" h="744">
                <a:moveTo>
                  <a:pt x="1805" y="744"/>
                </a:moveTo>
                <a:lnTo>
                  <a:pt x="1725" y="744"/>
                </a:lnTo>
                <a:lnTo>
                  <a:pt x="1449" y="410"/>
                </a:lnTo>
                <a:lnTo>
                  <a:pt x="748" y="409"/>
                </a:lnTo>
                <a:lnTo>
                  <a:pt x="212" y="0"/>
                </a:lnTo>
                <a:lnTo>
                  <a:pt x="0" y="0"/>
                </a:lnTo>
              </a:path>
            </a:pathLst>
          </a:custGeom>
          <a:noFill/>
          <a:ln w="9525" cap="flat">
            <a:solidFill>
              <a:srgbClr val="0066FF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22" name="Freeform 14"/>
          <p:cNvSpPr>
            <a:spLocks/>
          </p:cNvSpPr>
          <p:nvPr/>
        </p:nvSpPr>
        <p:spPr bwMode="auto">
          <a:xfrm>
            <a:off x="3333750" y="2581176"/>
            <a:ext cx="2728913" cy="1163637"/>
          </a:xfrm>
          <a:custGeom>
            <a:avLst/>
            <a:gdLst>
              <a:gd name="T0" fmla="*/ 0 w 1719"/>
              <a:gd name="T1" fmla="*/ 1163637 h 733"/>
              <a:gd name="T2" fmla="*/ 127000 w 1719"/>
              <a:gd name="T3" fmla="*/ 1160462 h 733"/>
              <a:gd name="T4" fmla="*/ 544513 w 1719"/>
              <a:gd name="T5" fmla="*/ 288925 h 733"/>
              <a:gd name="T6" fmla="*/ 1624013 w 1719"/>
              <a:gd name="T7" fmla="*/ 288925 h 733"/>
              <a:gd name="T8" fmla="*/ 2409825 w 1719"/>
              <a:gd name="T9" fmla="*/ 4762 h 733"/>
              <a:gd name="T10" fmla="*/ 2728913 w 1719"/>
              <a:gd name="T11" fmla="*/ 0 h 73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719"/>
              <a:gd name="T19" fmla="*/ 0 h 733"/>
              <a:gd name="T20" fmla="*/ 1719 w 1719"/>
              <a:gd name="T21" fmla="*/ 733 h 73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719" h="733">
                <a:moveTo>
                  <a:pt x="0" y="733"/>
                </a:moveTo>
                <a:lnTo>
                  <a:pt x="80" y="731"/>
                </a:lnTo>
                <a:lnTo>
                  <a:pt x="343" y="182"/>
                </a:lnTo>
                <a:lnTo>
                  <a:pt x="1023" y="182"/>
                </a:lnTo>
                <a:lnTo>
                  <a:pt x="1518" y="3"/>
                </a:lnTo>
                <a:lnTo>
                  <a:pt x="1719" y="0"/>
                </a:lnTo>
              </a:path>
            </a:pathLst>
          </a:custGeom>
          <a:noFill/>
          <a:ln w="9525" cap="flat">
            <a:solidFill>
              <a:srgbClr val="0066FF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23" name="Object 15" descr="40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0526425"/>
              </p:ext>
            </p:extLst>
          </p:nvPr>
        </p:nvGraphicFramePr>
        <p:xfrm>
          <a:off x="6073775" y="2319238"/>
          <a:ext cx="7556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1" name="Формула" r:id="rId7" imgW="393529" imgH="228501" progId="Equation.3">
                  <p:embed/>
                </p:oleObj>
              </mc:Choice>
              <mc:Fallback>
                <p:oleObj name="Формула" r:id="rId7" imgW="393529" imgH="228501" progId="Equation.3">
                  <p:embed/>
                  <p:pic>
                    <p:nvPicPr>
                      <p:cNvPr id="0" name="Object 15" descr="40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3775" y="2319238"/>
                        <a:ext cx="755650" cy="457200"/>
                      </a:xfrm>
                      <a:prstGeom prst="rect">
                        <a:avLst/>
                      </a:prstGeom>
                      <a:pattFill prst="pct40">
                        <a:fgClr>
                          <a:srgbClr val="CCFF99"/>
                        </a:fgClr>
                        <a:bgClr>
                          <a:srgbClr val="FFCC99"/>
                        </a:bgClr>
                      </a:pattFill>
                      <a:ln w="9525">
                        <a:solidFill>
                          <a:srgbClr val="0000FF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24" name="Object 16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4187390"/>
              </p:ext>
            </p:extLst>
          </p:nvPr>
        </p:nvGraphicFramePr>
        <p:xfrm>
          <a:off x="1960563" y="2317651"/>
          <a:ext cx="758825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2" name="Формула" r:id="rId9" imgW="393529" imgH="228501" progId="Equation.3">
                  <p:embed/>
                </p:oleObj>
              </mc:Choice>
              <mc:Fallback>
                <p:oleObj name="Формула" r:id="rId9" imgW="393529" imgH="228501" progId="Equation.3">
                  <p:embed/>
                  <p:pic>
                    <p:nvPicPr>
                      <p:cNvPr id="0" name="Object 16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0563" y="2317651"/>
                        <a:ext cx="758825" cy="455612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CC66"/>
                        </a:fgClr>
                        <a:bgClr>
                          <a:srgbClr val="CCFFCC"/>
                        </a:bgClr>
                      </a:pattFill>
                      <a:ln w="9525">
                        <a:solidFill>
                          <a:srgbClr val="0000FF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5" name="Line 17"/>
          <p:cNvSpPr>
            <a:spLocks noChangeShapeType="1"/>
          </p:cNvSpPr>
          <p:nvPr/>
        </p:nvSpPr>
        <p:spPr bwMode="auto">
          <a:xfrm>
            <a:off x="2339975" y="2784376"/>
            <a:ext cx="0" cy="719137"/>
          </a:xfrm>
          <a:prstGeom prst="line">
            <a:avLst/>
          </a:prstGeom>
          <a:noFill/>
          <a:ln w="38100" cmpd="dbl">
            <a:solidFill>
              <a:srgbClr val="CC3300"/>
            </a:solidFill>
            <a:prstDash val="sysDot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26" name="Object 18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2407421"/>
              </p:ext>
            </p:extLst>
          </p:nvPr>
        </p:nvGraphicFramePr>
        <p:xfrm>
          <a:off x="2146300" y="3503513"/>
          <a:ext cx="3905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3" name="Формула" r:id="rId11" imgW="203112" imgH="228501" progId="Equation.3">
                  <p:embed/>
                </p:oleObj>
              </mc:Choice>
              <mc:Fallback>
                <p:oleObj name="Формула" r:id="rId11" imgW="203112" imgH="228501" progId="Equation.3">
                  <p:embed/>
                  <p:pic>
                    <p:nvPicPr>
                      <p:cNvPr id="0" name="Object 18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6300" y="3503513"/>
                        <a:ext cx="390525" cy="457200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330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FF00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27" name="Object 19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727509"/>
              </p:ext>
            </p:extLst>
          </p:nvPr>
        </p:nvGraphicFramePr>
        <p:xfrm>
          <a:off x="6248400" y="3505101"/>
          <a:ext cx="417513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4" name="Формула" r:id="rId13" imgW="215806" imgH="228501" progId="Equation.3">
                  <p:embed/>
                </p:oleObj>
              </mc:Choice>
              <mc:Fallback>
                <p:oleObj name="Формула" r:id="rId13" imgW="215806" imgH="228501" progId="Equation.3">
                  <p:embed/>
                  <p:pic>
                    <p:nvPicPr>
                      <p:cNvPr id="0" name="Object 19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505101"/>
                        <a:ext cx="417513" cy="454025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330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CC66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8" name="Line 20"/>
          <p:cNvSpPr>
            <a:spLocks noChangeShapeType="1"/>
          </p:cNvSpPr>
          <p:nvPr/>
        </p:nvSpPr>
        <p:spPr bwMode="auto">
          <a:xfrm>
            <a:off x="6453188" y="2784376"/>
            <a:ext cx="0" cy="719137"/>
          </a:xfrm>
          <a:prstGeom prst="line">
            <a:avLst/>
          </a:prstGeom>
          <a:noFill/>
          <a:ln w="38100" cmpd="dbl">
            <a:solidFill>
              <a:srgbClr val="CC3300"/>
            </a:solidFill>
            <a:prstDash val="sysDot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51" name="Object 4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0816569"/>
              </p:ext>
            </p:extLst>
          </p:nvPr>
        </p:nvGraphicFramePr>
        <p:xfrm>
          <a:off x="4140200" y="2601813"/>
          <a:ext cx="576263" cy="25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5" name="Microsoft Equation 3.0" r:id="rId15" imgW="660113" imgH="291973" progId="Equation.3">
                  <p:embed/>
                </p:oleObj>
              </mc:Choice>
              <mc:Fallback>
                <p:oleObj name="Microsoft Equation 3.0" r:id="rId15" imgW="660113" imgH="291973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2601813"/>
                        <a:ext cx="576263" cy="255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2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0327180"/>
              </p:ext>
            </p:extLst>
          </p:nvPr>
        </p:nvGraphicFramePr>
        <p:xfrm>
          <a:off x="4156075" y="2914551"/>
          <a:ext cx="542925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6" name="Microsoft Equation 3.0" r:id="rId17" imgW="622030" imgH="342751" progId="Equation.3">
                  <p:embed/>
                </p:oleObj>
              </mc:Choice>
              <mc:Fallback>
                <p:oleObj name="Microsoft Equation 3.0" r:id="rId17" imgW="622030" imgH="342751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6075" y="2914551"/>
                        <a:ext cx="542925" cy="30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3800475" y="3827363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</a:p>
        </p:txBody>
      </p:sp>
      <p:sp>
        <p:nvSpPr>
          <p:cNvPr id="43058" name="Freeform 50"/>
          <p:cNvSpPr>
            <a:spLocks/>
          </p:cNvSpPr>
          <p:nvPr/>
        </p:nvSpPr>
        <p:spPr bwMode="auto">
          <a:xfrm>
            <a:off x="2338388" y="3209826"/>
            <a:ext cx="1839912" cy="614362"/>
          </a:xfrm>
          <a:custGeom>
            <a:avLst/>
            <a:gdLst>
              <a:gd name="T0" fmla="*/ 0 w 1159"/>
              <a:gd name="T1" fmla="*/ 0 h 387"/>
              <a:gd name="T2" fmla="*/ 1238250 w 1159"/>
              <a:gd name="T3" fmla="*/ 147637 h 387"/>
              <a:gd name="T4" fmla="*/ 1882774 w 1159"/>
              <a:gd name="T5" fmla="*/ 390525 h 387"/>
              <a:gd name="T6" fmla="*/ 1882774 w 1159"/>
              <a:gd name="T7" fmla="*/ 609600 h 387"/>
              <a:gd name="T8" fmla="*/ 0 60000 65536"/>
              <a:gd name="T9" fmla="*/ 0 60000 65536"/>
              <a:gd name="T10" fmla="*/ 0 60000 65536"/>
              <a:gd name="T11" fmla="*/ 0 60000 65536"/>
              <a:gd name="T12" fmla="*/ 0 w 1159"/>
              <a:gd name="T13" fmla="*/ 0 h 387"/>
              <a:gd name="T14" fmla="*/ 1186 w 1159"/>
              <a:gd name="T15" fmla="*/ 384 h 3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9" h="387">
                <a:moveTo>
                  <a:pt x="0" y="0"/>
                </a:moveTo>
                <a:lnTo>
                  <a:pt x="753" y="96"/>
                </a:lnTo>
                <a:lnTo>
                  <a:pt x="1159" y="249"/>
                </a:lnTo>
                <a:lnTo>
                  <a:pt x="1159" y="387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59" name="Freeform 51"/>
          <p:cNvSpPr>
            <a:spLocks/>
          </p:cNvSpPr>
          <p:nvPr/>
        </p:nvSpPr>
        <p:spPr bwMode="auto">
          <a:xfrm>
            <a:off x="4657725" y="3295551"/>
            <a:ext cx="1797050" cy="531812"/>
          </a:xfrm>
          <a:custGeom>
            <a:avLst/>
            <a:gdLst>
              <a:gd name="T0" fmla="*/ 1797050 w 1132"/>
              <a:gd name="T1" fmla="*/ 0 h 335"/>
              <a:gd name="T2" fmla="*/ 661988 w 1132"/>
              <a:gd name="T3" fmla="*/ 71437 h 335"/>
              <a:gd name="T4" fmla="*/ 0 w 1132"/>
              <a:gd name="T5" fmla="*/ 306387 h 335"/>
              <a:gd name="T6" fmla="*/ 0 w 1132"/>
              <a:gd name="T7" fmla="*/ 531812 h 335"/>
              <a:gd name="T8" fmla="*/ 0 60000 65536"/>
              <a:gd name="T9" fmla="*/ 0 60000 65536"/>
              <a:gd name="T10" fmla="*/ 0 60000 65536"/>
              <a:gd name="T11" fmla="*/ 0 60000 65536"/>
              <a:gd name="T12" fmla="*/ 0 w 1132"/>
              <a:gd name="T13" fmla="*/ 0 h 335"/>
              <a:gd name="T14" fmla="*/ 1132 w 1132"/>
              <a:gd name="T15" fmla="*/ 335 h 33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2" h="335">
                <a:moveTo>
                  <a:pt x="1132" y="0"/>
                </a:moveTo>
                <a:lnTo>
                  <a:pt x="417" y="45"/>
                </a:lnTo>
                <a:lnTo>
                  <a:pt x="0" y="193"/>
                </a:lnTo>
                <a:lnTo>
                  <a:pt x="0" y="335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46" name="Rectangle 75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47" name="Rectangle 78"/>
          <p:cNvSpPr>
            <a:spLocks noChangeArrowheads="1"/>
          </p:cNvSpPr>
          <p:nvPr/>
        </p:nvSpPr>
        <p:spPr bwMode="auto">
          <a:xfrm>
            <a:off x="0" y="4062413"/>
            <a:ext cx="215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sz="900"/>
              <a:t> </a:t>
            </a:r>
            <a:endParaRPr lang="ru-RU" altLang="ru-RU"/>
          </a:p>
        </p:txBody>
      </p:sp>
      <p:sp>
        <p:nvSpPr>
          <p:cNvPr id="41037" name="Text Box 77"/>
          <p:cNvSpPr txBox="1">
            <a:spLocks noChangeArrowheads="1"/>
          </p:cNvSpPr>
          <p:nvPr/>
        </p:nvSpPr>
        <p:spPr bwMode="auto">
          <a:xfrm>
            <a:off x="2051050" y="1412776"/>
            <a:ext cx="1368425" cy="21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 А</a:t>
            </a:r>
          </a:p>
        </p:txBody>
      </p:sp>
      <p:sp>
        <p:nvSpPr>
          <p:cNvPr id="41041" name="Freeform 81"/>
          <p:cNvSpPr>
            <a:spLocks/>
          </p:cNvSpPr>
          <p:nvPr/>
        </p:nvSpPr>
        <p:spPr bwMode="auto">
          <a:xfrm>
            <a:off x="2197100" y="1681063"/>
            <a:ext cx="1096963" cy="361950"/>
          </a:xfrm>
          <a:custGeom>
            <a:avLst/>
            <a:gdLst>
              <a:gd name="T0" fmla="*/ 0 w 749"/>
              <a:gd name="T1" fmla="*/ 1588 h 228"/>
              <a:gd name="T2" fmla="*/ 1096963 w 749"/>
              <a:gd name="T3" fmla="*/ 0 h 228"/>
              <a:gd name="T4" fmla="*/ 1899547 w 749"/>
              <a:gd name="T5" fmla="*/ 765175 h 228"/>
              <a:gd name="T6" fmla="*/ 0 60000 65536"/>
              <a:gd name="T7" fmla="*/ 0 60000 65536"/>
              <a:gd name="T8" fmla="*/ 0 60000 65536"/>
              <a:gd name="T9" fmla="*/ 0 w 749"/>
              <a:gd name="T10" fmla="*/ 0 h 228"/>
              <a:gd name="T11" fmla="*/ 1297 w 749"/>
              <a:gd name="T12" fmla="*/ 482 h 2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49" h="228">
                <a:moveTo>
                  <a:pt x="0" y="1"/>
                </a:moveTo>
                <a:lnTo>
                  <a:pt x="749" y="0"/>
                </a:lnTo>
                <a:lnTo>
                  <a:pt x="570" y="22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77"/>
          <p:cNvSpPr txBox="1">
            <a:spLocks noChangeArrowheads="1"/>
          </p:cNvSpPr>
          <p:nvPr/>
        </p:nvSpPr>
        <p:spPr bwMode="auto">
          <a:xfrm>
            <a:off x="5454650" y="1415951"/>
            <a:ext cx="1296988" cy="21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 Б</a:t>
            </a:r>
          </a:p>
        </p:txBody>
      </p:sp>
      <p:sp>
        <p:nvSpPr>
          <p:cNvPr id="3" name="Freeform 81"/>
          <p:cNvSpPr>
            <a:spLocks/>
          </p:cNvSpPr>
          <p:nvPr/>
        </p:nvSpPr>
        <p:spPr bwMode="auto">
          <a:xfrm>
            <a:off x="5603875" y="1684238"/>
            <a:ext cx="1065213" cy="358775"/>
          </a:xfrm>
          <a:custGeom>
            <a:avLst/>
            <a:gdLst>
              <a:gd name="T0" fmla="*/ 0 w 749"/>
              <a:gd name="T1" fmla="*/ 1588 h 226"/>
              <a:gd name="T2" fmla="*/ 1065213 w 749"/>
              <a:gd name="T3" fmla="*/ 0 h 226"/>
              <a:gd name="T4" fmla="*/ 1844568 w 749"/>
              <a:gd name="T5" fmla="*/ 765175 h 226"/>
              <a:gd name="T6" fmla="*/ 0 60000 65536"/>
              <a:gd name="T7" fmla="*/ 0 60000 65536"/>
              <a:gd name="T8" fmla="*/ 0 60000 65536"/>
              <a:gd name="T9" fmla="*/ 0 w 749"/>
              <a:gd name="T10" fmla="*/ 0 h 226"/>
              <a:gd name="T11" fmla="*/ 1297 w 749"/>
              <a:gd name="T12" fmla="*/ 482 h 22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49" h="226">
                <a:moveTo>
                  <a:pt x="749" y="1"/>
                </a:moveTo>
                <a:lnTo>
                  <a:pt x="0" y="0"/>
                </a:lnTo>
                <a:lnTo>
                  <a:pt x="124" y="22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49"/>
          <p:cNvSpPr txBox="1">
            <a:spLocks noChangeArrowheads="1"/>
          </p:cNvSpPr>
          <p:nvPr/>
        </p:nvSpPr>
        <p:spPr bwMode="auto">
          <a:xfrm>
            <a:off x="3794125" y="2045721"/>
            <a:ext cx="1225550" cy="324000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</a:p>
        </p:txBody>
      </p:sp>
      <p:sp>
        <p:nvSpPr>
          <p:cNvPr id="5" name="Freeform 50"/>
          <p:cNvSpPr>
            <a:spLocks/>
          </p:cNvSpPr>
          <p:nvPr/>
        </p:nvSpPr>
        <p:spPr bwMode="auto">
          <a:xfrm>
            <a:off x="3219450" y="2195413"/>
            <a:ext cx="571500" cy="661988"/>
          </a:xfrm>
          <a:custGeom>
            <a:avLst/>
            <a:gdLst>
              <a:gd name="T0" fmla="*/ 0 w 360"/>
              <a:gd name="T1" fmla="*/ 0 h 417"/>
              <a:gd name="T2" fmla="*/ 1238250 w 360"/>
              <a:gd name="T3" fmla="*/ 147638 h 417"/>
              <a:gd name="T4" fmla="*/ 1882775 w 360"/>
              <a:gd name="T5" fmla="*/ 390525 h 417"/>
              <a:gd name="T6" fmla="*/ 1882775 w 360"/>
              <a:gd name="T7" fmla="*/ 609600 h 417"/>
              <a:gd name="T8" fmla="*/ 0 60000 65536"/>
              <a:gd name="T9" fmla="*/ 0 60000 65536"/>
              <a:gd name="T10" fmla="*/ 0 60000 65536"/>
              <a:gd name="T11" fmla="*/ 0 60000 65536"/>
              <a:gd name="T12" fmla="*/ 0 w 360"/>
              <a:gd name="T13" fmla="*/ 0 h 417"/>
              <a:gd name="T14" fmla="*/ 1186 w 360"/>
              <a:gd name="T15" fmla="*/ 384 h 4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0" h="417">
                <a:moveTo>
                  <a:pt x="0" y="417"/>
                </a:moveTo>
                <a:lnTo>
                  <a:pt x="153" y="0"/>
                </a:lnTo>
                <a:lnTo>
                  <a:pt x="360" y="0"/>
                </a:lnTo>
              </a:path>
            </a:pathLst>
          </a:custGeom>
          <a:noFill/>
          <a:ln w="9525">
            <a:solidFill>
              <a:srgbClr val="0080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reeform 50"/>
          <p:cNvSpPr>
            <a:spLocks/>
          </p:cNvSpPr>
          <p:nvPr/>
        </p:nvSpPr>
        <p:spPr bwMode="auto">
          <a:xfrm>
            <a:off x="5029200" y="2198588"/>
            <a:ext cx="676275" cy="1016000"/>
          </a:xfrm>
          <a:custGeom>
            <a:avLst/>
            <a:gdLst>
              <a:gd name="T0" fmla="*/ 0 w 426"/>
              <a:gd name="T1" fmla="*/ 0 h 640"/>
              <a:gd name="T2" fmla="*/ 1238250 w 426"/>
              <a:gd name="T3" fmla="*/ 147638 h 640"/>
              <a:gd name="T4" fmla="*/ 1882775 w 426"/>
              <a:gd name="T5" fmla="*/ 390525 h 640"/>
              <a:gd name="T6" fmla="*/ 1882775 w 426"/>
              <a:gd name="T7" fmla="*/ 609600 h 640"/>
              <a:gd name="T8" fmla="*/ 0 60000 65536"/>
              <a:gd name="T9" fmla="*/ 0 60000 65536"/>
              <a:gd name="T10" fmla="*/ 0 60000 65536"/>
              <a:gd name="T11" fmla="*/ 0 60000 65536"/>
              <a:gd name="T12" fmla="*/ 0 w 426"/>
              <a:gd name="T13" fmla="*/ 0 h 640"/>
              <a:gd name="T14" fmla="*/ 1186 w 426"/>
              <a:gd name="T15" fmla="*/ 384 h 6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6" h="640">
                <a:moveTo>
                  <a:pt x="426" y="640"/>
                </a:moveTo>
                <a:lnTo>
                  <a:pt x="207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80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49"/>
          <p:cNvSpPr txBox="1">
            <a:spLocks noChangeArrowheads="1"/>
          </p:cNvSpPr>
          <p:nvPr/>
        </p:nvSpPr>
        <p:spPr bwMode="auto">
          <a:xfrm>
            <a:off x="3779838" y="1604956"/>
            <a:ext cx="1225550" cy="32400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</a:p>
        </p:txBody>
      </p:sp>
      <p:sp>
        <p:nvSpPr>
          <p:cNvPr id="8" name="Freeform 50"/>
          <p:cNvSpPr>
            <a:spLocks/>
          </p:cNvSpPr>
          <p:nvPr/>
        </p:nvSpPr>
        <p:spPr bwMode="auto">
          <a:xfrm>
            <a:off x="2976563" y="1757263"/>
            <a:ext cx="798512" cy="819150"/>
          </a:xfrm>
          <a:custGeom>
            <a:avLst/>
            <a:gdLst>
              <a:gd name="T0" fmla="*/ 0 w 503"/>
              <a:gd name="T1" fmla="*/ 0 h 516"/>
              <a:gd name="T2" fmla="*/ 1238249 w 503"/>
              <a:gd name="T3" fmla="*/ 147638 h 516"/>
              <a:gd name="T4" fmla="*/ 1882774 w 503"/>
              <a:gd name="T5" fmla="*/ 390525 h 516"/>
              <a:gd name="T6" fmla="*/ 1882774 w 503"/>
              <a:gd name="T7" fmla="*/ 609600 h 516"/>
              <a:gd name="T8" fmla="*/ 0 60000 65536"/>
              <a:gd name="T9" fmla="*/ 0 60000 65536"/>
              <a:gd name="T10" fmla="*/ 0 60000 65536"/>
              <a:gd name="T11" fmla="*/ 0 60000 65536"/>
              <a:gd name="T12" fmla="*/ 0 w 503"/>
              <a:gd name="T13" fmla="*/ 0 h 516"/>
              <a:gd name="T14" fmla="*/ 1186 w 503"/>
              <a:gd name="T15" fmla="*/ 384 h 51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3" h="516">
                <a:moveTo>
                  <a:pt x="0" y="516"/>
                </a:moveTo>
                <a:lnTo>
                  <a:pt x="296" y="0"/>
                </a:lnTo>
                <a:lnTo>
                  <a:pt x="503" y="0"/>
                </a:lnTo>
              </a:path>
            </a:pathLst>
          </a:custGeom>
          <a:noFill/>
          <a:ln w="9525">
            <a:solidFill>
              <a:srgbClr val="0033CC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reeform 50"/>
          <p:cNvSpPr>
            <a:spLocks/>
          </p:cNvSpPr>
          <p:nvPr/>
        </p:nvSpPr>
        <p:spPr bwMode="auto">
          <a:xfrm flipH="1">
            <a:off x="5006975" y="1762026"/>
            <a:ext cx="798513" cy="819150"/>
          </a:xfrm>
          <a:custGeom>
            <a:avLst/>
            <a:gdLst>
              <a:gd name="T0" fmla="*/ 0 w 503"/>
              <a:gd name="T1" fmla="*/ 0 h 516"/>
              <a:gd name="T2" fmla="*/ 1238251 w 503"/>
              <a:gd name="T3" fmla="*/ 147638 h 516"/>
              <a:gd name="T4" fmla="*/ 1882776 w 503"/>
              <a:gd name="T5" fmla="*/ 390525 h 516"/>
              <a:gd name="T6" fmla="*/ 1882776 w 503"/>
              <a:gd name="T7" fmla="*/ 609600 h 516"/>
              <a:gd name="T8" fmla="*/ 0 60000 65536"/>
              <a:gd name="T9" fmla="*/ 0 60000 65536"/>
              <a:gd name="T10" fmla="*/ 0 60000 65536"/>
              <a:gd name="T11" fmla="*/ 0 60000 65536"/>
              <a:gd name="T12" fmla="*/ 0 w 503"/>
              <a:gd name="T13" fmla="*/ 0 h 516"/>
              <a:gd name="T14" fmla="*/ 1186 w 503"/>
              <a:gd name="T15" fmla="*/ 384 h 51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3" h="516">
                <a:moveTo>
                  <a:pt x="0" y="516"/>
                </a:moveTo>
                <a:lnTo>
                  <a:pt x="296" y="0"/>
                </a:lnTo>
                <a:lnTo>
                  <a:pt x="503" y="0"/>
                </a:lnTo>
              </a:path>
            </a:pathLst>
          </a:custGeom>
          <a:noFill/>
          <a:ln w="9525">
            <a:solidFill>
              <a:srgbClr val="0033CC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49"/>
          <p:cNvSpPr txBox="1">
            <a:spLocks noChangeArrowheads="1"/>
          </p:cNvSpPr>
          <p:nvPr/>
        </p:nvSpPr>
        <p:spPr bwMode="auto">
          <a:xfrm>
            <a:off x="3795713" y="4303985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«Я»</a:t>
            </a: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>
            <a:off x="2333625" y="3905151"/>
            <a:ext cx="1462088" cy="550862"/>
          </a:xfrm>
          <a:custGeom>
            <a:avLst/>
            <a:gdLst>
              <a:gd name="T0" fmla="*/ 0 w 921"/>
              <a:gd name="T1" fmla="*/ 0 h 438"/>
              <a:gd name="T2" fmla="*/ 1238250 w 921"/>
              <a:gd name="T3" fmla="*/ 116964 h 438"/>
              <a:gd name="T4" fmla="*/ 1882776 w 921"/>
              <a:gd name="T5" fmla="*/ 309388 h 438"/>
              <a:gd name="T6" fmla="*/ 1882776 w 921"/>
              <a:gd name="T7" fmla="*/ 482948 h 438"/>
              <a:gd name="T8" fmla="*/ 0 60000 65536"/>
              <a:gd name="T9" fmla="*/ 0 60000 65536"/>
              <a:gd name="T10" fmla="*/ 0 60000 65536"/>
              <a:gd name="T11" fmla="*/ 0 60000 65536"/>
              <a:gd name="T12" fmla="*/ 0 w 921"/>
              <a:gd name="T13" fmla="*/ 0 h 438"/>
              <a:gd name="T14" fmla="*/ 1186 w 921"/>
              <a:gd name="T15" fmla="*/ 384 h 4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1" h="438">
                <a:moveTo>
                  <a:pt x="0" y="0"/>
                </a:moveTo>
                <a:lnTo>
                  <a:pt x="114" y="285"/>
                </a:lnTo>
                <a:lnTo>
                  <a:pt x="435" y="438"/>
                </a:lnTo>
                <a:lnTo>
                  <a:pt x="921" y="438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flipH="1">
            <a:off x="5019675" y="3906738"/>
            <a:ext cx="1352550" cy="550863"/>
          </a:xfrm>
          <a:custGeom>
            <a:avLst/>
            <a:gdLst>
              <a:gd name="T0" fmla="*/ 0 w 921"/>
              <a:gd name="T1" fmla="*/ 0 h 438"/>
              <a:gd name="T2" fmla="*/ 1145482 w 921"/>
              <a:gd name="T3" fmla="*/ 116964 h 438"/>
              <a:gd name="T4" fmla="*/ 1741720 w 921"/>
              <a:gd name="T5" fmla="*/ 309389 h 438"/>
              <a:gd name="T6" fmla="*/ 1741720 w 921"/>
              <a:gd name="T7" fmla="*/ 482948 h 438"/>
              <a:gd name="T8" fmla="*/ 0 60000 65536"/>
              <a:gd name="T9" fmla="*/ 0 60000 65536"/>
              <a:gd name="T10" fmla="*/ 0 60000 65536"/>
              <a:gd name="T11" fmla="*/ 0 60000 65536"/>
              <a:gd name="T12" fmla="*/ 0 w 921"/>
              <a:gd name="T13" fmla="*/ 0 h 438"/>
              <a:gd name="T14" fmla="*/ 1186 w 921"/>
              <a:gd name="T15" fmla="*/ 384 h 4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1" h="438">
                <a:moveTo>
                  <a:pt x="0" y="0"/>
                </a:moveTo>
                <a:lnTo>
                  <a:pt x="114" y="285"/>
                </a:lnTo>
                <a:lnTo>
                  <a:pt x="435" y="438"/>
                </a:lnTo>
                <a:lnTo>
                  <a:pt x="921" y="438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oval" w="sm" len="sm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Freeform 81"/>
          <p:cNvSpPr>
            <a:spLocks/>
          </p:cNvSpPr>
          <p:nvPr/>
        </p:nvSpPr>
        <p:spPr bwMode="auto">
          <a:xfrm flipV="1">
            <a:off x="5731047" y="3906735"/>
            <a:ext cx="2280559" cy="721249"/>
          </a:xfrm>
          <a:custGeom>
            <a:avLst/>
            <a:gdLst>
              <a:gd name="T0" fmla="*/ 0 w 749"/>
              <a:gd name="T1" fmla="*/ 1588 h 226"/>
              <a:gd name="T2" fmla="*/ 1065213 w 749"/>
              <a:gd name="T3" fmla="*/ 0 h 226"/>
              <a:gd name="T4" fmla="*/ 1844568 w 749"/>
              <a:gd name="T5" fmla="*/ 765175 h 226"/>
              <a:gd name="T6" fmla="*/ 0 60000 65536"/>
              <a:gd name="T7" fmla="*/ 0 60000 65536"/>
              <a:gd name="T8" fmla="*/ 0 60000 65536"/>
              <a:gd name="T9" fmla="*/ 0 w 749"/>
              <a:gd name="T10" fmla="*/ 0 h 226"/>
              <a:gd name="T11" fmla="*/ 1297 w 749"/>
              <a:gd name="T12" fmla="*/ 482 h 226"/>
              <a:gd name="connsiteX0" fmla="*/ 27891 w 27891"/>
              <a:gd name="connsiteY0" fmla="*/ 0 h 10057"/>
              <a:gd name="connsiteX1" fmla="*/ 0 w 27891"/>
              <a:gd name="connsiteY1" fmla="*/ 57 h 10057"/>
              <a:gd name="connsiteX2" fmla="*/ 1656 w 27891"/>
              <a:gd name="connsiteY2" fmla="*/ 10057 h 10057"/>
              <a:gd name="connsiteX0" fmla="*/ 26235 w 26235"/>
              <a:gd name="connsiteY0" fmla="*/ 0 h 10057"/>
              <a:gd name="connsiteX1" fmla="*/ 3206 w 26235"/>
              <a:gd name="connsiteY1" fmla="*/ 57 h 10057"/>
              <a:gd name="connsiteX2" fmla="*/ 0 w 26235"/>
              <a:gd name="connsiteY2" fmla="*/ 10057 h 10057"/>
              <a:gd name="connsiteX0" fmla="*/ 26930 w 26930"/>
              <a:gd name="connsiteY0" fmla="*/ 0 h 10057"/>
              <a:gd name="connsiteX1" fmla="*/ 3901 w 26930"/>
              <a:gd name="connsiteY1" fmla="*/ 57 h 10057"/>
              <a:gd name="connsiteX2" fmla="*/ 0 w 26930"/>
              <a:gd name="connsiteY2" fmla="*/ 10057 h 10057"/>
              <a:gd name="connsiteX0" fmla="*/ 23755 w 23755"/>
              <a:gd name="connsiteY0" fmla="*/ 0 h 10057"/>
              <a:gd name="connsiteX1" fmla="*/ 3901 w 23755"/>
              <a:gd name="connsiteY1" fmla="*/ 57 h 10057"/>
              <a:gd name="connsiteX2" fmla="*/ 0 w 23755"/>
              <a:gd name="connsiteY2" fmla="*/ 10057 h 10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55" h="10057">
                <a:moveTo>
                  <a:pt x="23755" y="0"/>
                </a:moveTo>
                <a:lnTo>
                  <a:pt x="3901" y="57"/>
                </a:lnTo>
                <a:lnTo>
                  <a:pt x="0" y="1005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Box 77"/>
          <p:cNvSpPr txBox="1">
            <a:spLocks noChangeArrowheads="1"/>
          </p:cNvSpPr>
          <p:nvPr/>
        </p:nvSpPr>
        <p:spPr bwMode="auto">
          <a:xfrm>
            <a:off x="6156176" y="4230561"/>
            <a:ext cx="1864319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субъекта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субъекта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 Box 77"/>
          <p:cNvSpPr txBox="1">
            <a:spLocks noChangeArrowheads="1"/>
          </p:cNvSpPr>
          <p:nvPr/>
        </p:nvSpPr>
        <p:spPr bwMode="auto">
          <a:xfrm>
            <a:off x="750294" y="4227316"/>
            <a:ext cx="1864319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субъекта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субъекта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77"/>
          <p:cNvSpPr txBox="1">
            <a:spLocks noChangeArrowheads="1"/>
          </p:cNvSpPr>
          <p:nvPr/>
        </p:nvSpPr>
        <p:spPr bwMode="auto">
          <a:xfrm>
            <a:off x="6770002" y="1386991"/>
            <a:ext cx="1864319" cy="71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в психике субъекта </a:t>
            </a:r>
            <a: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нем субъекта </a:t>
            </a:r>
            <a: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alt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Freeform 81"/>
          <p:cNvSpPr>
            <a:spLocks/>
          </p:cNvSpPr>
          <p:nvPr/>
        </p:nvSpPr>
        <p:spPr bwMode="auto">
          <a:xfrm>
            <a:off x="6766987" y="2107827"/>
            <a:ext cx="1732933" cy="267278"/>
          </a:xfrm>
          <a:custGeom>
            <a:avLst/>
            <a:gdLst>
              <a:gd name="T0" fmla="*/ 0 w 749"/>
              <a:gd name="T1" fmla="*/ 1588 h 226"/>
              <a:gd name="T2" fmla="*/ 1065213 w 749"/>
              <a:gd name="T3" fmla="*/ 0 h 226"/>
              <a:gd name="T4" fmla="*/ 1844568 w 749"/>
              <a:gd name="T5" fmla="*/ 765175 h 226"/>
              <a:gd name="T6" fmla="*/ 0 60000 65536"/>
              <a:gd name="T7" fmla="*/ 0 60000 65536"/>
              <a:gd name="T8" fmla="*/ 0 60000 65536"/>
              <a:gd name="T9" fmla="*/ 0 w 749"/>
              <a:gd name="T10" fmla="*/ 0 h 226"/>
              <a:gd name="T11" fmla="*/ 1297 w 749"/>
              <a:gd name="T12" fmla="*/ 482 h 226"/>
              <a:gd name="connsiteX0" fmla="*/ 10000 w 10000"/>
              <a:gd name="connsiteY0" fmla="*/ 44 h 10999"/>
              <a:gd name="connsiteX1" fmla="*/ 0 w 10000"/>
              <a:gd name="connsiteY1" fmla="*/ 0 h 10999"/>
              <a:gd name="connsiteX2" fmla="*/ 359 w 10000"/>
              <a:gd name="connsiteY2" fmla="*/ 10999 h 10999"/>
              <a:gd name="connsiteX0" fmla="*/ 8304 w 8304"/>
              <a:gd name="connsiteY0" fmla="*/ 294 h 10999"/>
              <a:gd name="connsiteX1" fmla="*/ 0 w 8304"/>
              <a:gd name="connsiteY1" fmla="*/ 0 h 10999"/>
              <a:gd name="connsiteX2" fmla="*/ 359 w 8304"/>
              <a:gd name="connsiteY2" fmla="*/ 10999 h 10999"/>
              <a:gd name="connsiteX0" fmla="*/ 9679 w 9679"/>
              <a:gd name="connsiteY0" fmla="*/ 267 h 10000"/>
              <a:gd name="connsiteX1" fmla="*/ 1361 w 9679"/>
              <a:gd name="connsiteY1" fmla="*/ 0 h 10000"/>
              <a:gd name="connsiteX2" fmla="*/ 111 w 9679"/>
              <a:gd name="connsiteY2" fmla="*/ 10000 h 10000"/>
              <a:gd name="connsiteX0" fmla="*/ 10068 w 10068"/>
              <a:gd name="connsiteY0" fmla="*/ 267 h 10000"/>
              <a:gd name="connsiteX1" fmla="*/ 1474 w 10068"/>
              <a:gd name="connsiteY1" fmla="*/ 0 h 10000"/>
              <a:gd name="connsiteX2" fmla="*/ 183 w 10068"/>
              <a:gd name="connsiteY2" fmla="*/ 10000 h 10000"/>
              <a:gd name="connsiteX0" fmla="*/ 9885 w 9885"/>
              <a:gd name="connsiteY0" fmla="*/ 267 h 10000"/>
              <a:gd name="connsiteX1" fmla="*/ 1291 w 9885"/>
              <a:gd name="connsiteY1" fmla="*/ 0 h 10000"/>
              <a:gd name="connsiteX2" fmla="*/ 0 w 9885"/>
              <a:gd name="connsiteY2" fmla="*/ 10000 h 10000"/>
              <a:gd name="connsiteX0" fmla="*/ 12134 w 12134"/>
              <a:gd name="connsiteY0" fmla="*/ 267 h 10000"/>
              <a:gd name="connsiteX1" fmla="*/ 1306 w 12134"/>
              <a:gd name="connsiteY1" fmla="*/ 0 h 10000"/>
              <a:gd name="connsiteX2" fmla="*/ 0 w 12134"/>
              <a:gd name="connsiteY2" fmla="*/ 10000 h 10000"/>
              <a:gd name="connsiteX0" fmla="*/ 12134 w 12134"/>
              <a:gd name="connsiteY0" fmla="*/ 0 h 10187"/>
              <a:gd name="connsiteX1" fmla="*/ 1306 w 12134"/>
              <a:gd name="connsiteY1" fmla="*/ 187 h 10187"/>
              <a:gd name="connsiteX2" fmla="*/ 0 w 12134"/>
              <a:gd name="connsiteY2" fmla="*/ 10187 h 10187"/>
              <a:gd name="connsiteX0" fmla="*/ 12134 w 12134"/>
              <a:gd name="connsiteY0" fmla="*/ 0 h 10187"/>
              <a:gd name="connsiteX1" fmla="*/ 1306 w 12134"/>
              <a:gd name="connsiteY1" fmla="*/ 187 h 10187"/>
              <a:gd name="connsiteX2" fmla="*/ 0 w 12134"/>
              <a:gd name="connsiteY2" fmla="*/ 10187 h 10187"/>
              <a:gd name="connsiteX0" fmla="*/ 12134 w 12134"/>
              <a:gd name="connsiteY0" fmla="*/ 177 h 10000"/>
              <a:gd name="connsiteX1" fmla="*/ 1306 w 12134"/>
              <a:gd name="connsiteY1" fmla="*/ 0 h 10000"/>
              <a:gd name="connsiteX2" fmla="*/ 0 w 12134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4" h="10000">
                <a:moveTo>
                  <a:pt x="12134" y="177"/>
                </a:moveTo>
                <a:lnTo>
                  <a:pt x="1306" y="0"/>
                </a:lnTo>
                <a:cubicBezTo>
                  <a:pt x="746" y="4393"/>
                  <a:pt x="561" y="6061"/>
                  <a:pt x="0" y="1000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 Box 77"/>
          <p:cNvSpPr txBox="1">
            <a:spLocks noChangeArrowheads="1"/>
          </p:cNvSpPr>
          <p:nvPr/>
        </p:nvSpPr>
        <p:spPr bwMode="auto">
          <a:xfrm>
            <a:off x="186731" y="1385278"/>
            <a:ext cx="1864319" cy="71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в психике субъекта </a:t>
            </a:r>
            <a: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нем субъекта </a:t>
            </a:r>
            <a: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alt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Freeform 81"/>
          <p:cNvSpPr>
            <a:spLocks/>
          </p:cNvSpPr>
          <p:nvPr/>
        </p:nvSpPr>
        <p:spPr bwMode="auto">
          <a:xfrm flipH="1">
            <a:off x="296695" y="2106306"/>
            <a:ext cx="1732933" cy="267278"/>
          </a:xfrm>
          <a:custGeom>
            <a:avLst/>
            <a:gdLst>
              <a:gd name="T0" fmla="*/ 0 w 749"/>
              <a:gd name="T1" fmla="*/ 1588 h 226"/>
              <a:gd name="T2" fmla="*/ 1065213 w 749"/>
              <a:gd name="T3" fmla="*/ 0 h 226"/>
              <a:gd name="T4" fmla="*/ 1844568 w 749"/>
              <a:gd name="T5" fmla="*/ 765175 h 226"/>
              <a:gd name="T6" fmla="*/ 0 60000 65536"/>
              <a:gd name="T7" fmla="*/ 0 60000 65536"/>
              <a:gd name="T8" fmla="*/ 0 60000 65536"/>
              <a:gd name="T9" fmla="*/ 0 w 749"/>
              <a:gd name="T10" fmla="*/ 0 h 226"/>
              <a:gd name="T11" fmla="*/ 1297 w 749"/>
              <a:gd name="T12" fmla="*/ 482 h 226"/>
              <a:gd name="connsiteX0" fmla="*/ 10000 w 10000"/>
              <a:gd name="connsiteY0" fmla="*/ 44 h 10999"/>
              <a:gd name="connsiteX1" fmla="*/ 0 w 10000"/>
              <a:gd name="connsiteY1" fmla="*/ 0 h 10999"/>
              <a:gd name="connsiteX2" fmla="*/ 359 w 10000"/>
              <a:gd name="connsiteY2" fmla="*/ 10999 h 10999"/>
              <a:gd name="connsiteX0" fmla="*/ 8304 w 8304"/>
              <a:gd name="connsiteY0" fmla="*/ 294 h 10999"/>
              <a:gd name="connsiteX1" fmla="*/ 0 w 8304"/>
              <a:gd name="connsiteY1" fmla="*/ 0 h 10999"/>
              <a:gd name="connsiteX2" fmla="*/ 359 w 8304"/>
              <a:gd name="connsiteY2" fmla="*/ 10999 h 10999"/>
              <a:gd name="connsiteX0" fmla="*/ 9679 w 9679"/>
              <a:gd name="connsiteY0" fmla="*/ 267 h 10000"/>
              <a:gd name="connsiteX1" fmla="*/ 1361 w 9679"/>
              <a:gd name="connsiteY1" fmla="*/ 0 h 10000"/>
              <a:gd name="connsiteX2" fmla="*/ 111 w 9679"/>
              <a:gd name="connsiteY2" fmla="*/ 10000 h 10000"/>
              <a:gd name="connsiteX0" fmla="*/ 10068 w 10068"/>
              <a:gd name="connsiteY0" fmla="*/ 267 h 10000"/>
              <a:gd name="connsiteX1" fmla="*/ 1474 w 10068"/>
              <a:gd name="connsiteY1" fmla="*/ 0 h 10000"/>
              <a:gd name="connsiteX2" fmla="*/ 183 w 10068"/>
              <a:gd name="connsiteY2" fmla="*/ 10000 h 10000"/>
              <a:gd name="connsiteX0" fmla="*/ 9885 w 9885"/>
              <a:gd name="connsiteY0" fmla="*/ 267 h 10000"/>
              <a:gd name="connsiteX1" fmla="*/ 1291 w 9885"/>
              <a:gd name="connsiteY1" fmla="*/ 0 h 10000"/>
              <a:gd name="connsiteX2" fmla="*/ 0 w 9885"/>
              <a:gd name="connsiteY2" fmla="*/ 10000 h 10000"/>
              <a:gd name="connsiteX0" fmla="*/ 12134 w 12134"/>
              <a:gd name="connsiteY0" fmla="*/ 267 h 10000"/>
              <a:gd name="connsiteX1" fmla="*/ 1306 w 12134"/>
              <a:gd name="connsiteY1" fmla="*/ 0 h 10000"/>
              <a:gd name="connsiteX2" fmla="*/ 0 w 12134"/>
              <a:gd name="connsiteY2" fmla="*/ 10000 h 10000"/>
              <a:gd name="connsiteX0" fmla="*/ 12134 w 12134"/>
              <a:gd name="connsiteY0" fmla="*/ 0 h 10187"/>
              <a:gd name="connsiteX1" fmla="*/ 1306 w 12134"/>
              <a:gd name="connsiteY1" fmla="*/ 187 h 10187"/>
              <a:gd name="connsiteX2" fmla="*/ 0 w 12134"/>
              <a:gd name="connsiteY2" fmla="*/ 10187 h 10187"/>
              <a:gd name="connsiteX0" fmla="*/ 12134 w 12134"/>
              <a:gd name="connsiteY0" fmla="*/ 0 h 10187"/>
              <a:gd name="connsiteX1" fmla="*/ 1306 w 12134"/>
              <a:gd name="connsiteY1" fmla="*/ 187 h 10187"/>
              <a:gd name="connsiteX2" fmla="*/ 0 w 12134"/>
              <a:gd name="connsiteY2" fmla="*/ 10187 h 10187"/>
              <a:gd name="connsiteX0" fmla="*/ 12134 w 12134"/>
              <a:gd name="connsiteY0" fmla="*/ 15 h 10000"/>
              <a:gd name="connsiteX1" fmla="*/ 1306 w 12134"/>
              <a:gd name="connsiteY1" fmla="*/ 0 h 10000"/>
              <a:gd name="connsiteX2" fmla="*/ 0 w 12134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4" h="10000">
                <a:moveTo>
                  <a:pt x="12134" y="15"/>
                </a:moveTo>
                <a:cubicBezTo>
                  <a:pt x="8525" y="77"/>
                  <a:pt x="4972" y="140"/>
                  <a:pt x="1306" y="0"/>
                </a:cubicBezTo>
                <a:cubicBezTo>
                  <a:pt x="746" y="4393"/>
                  <a:pt x="561" y="6061"/>
                  <a:pt x="0" y="1000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Freeform 81"/>
          <p:cNvSpPr>
            <a:spLocks/>
          </p:cNvSpPr>
          <p:nvPr/>
        </p:nvSpPr>
        <p:spPr bwMode="auto">
          <a:xfrm flipH="1" flipV="1">
            <a:off x="799645" y="3911338"/>
            <a:ext cx="2280559" cy="721249"/>
          </a:xfrm>
          <a:custGeom>
            <a:avLst/>
            <a:gdLst>
              <a:gd name="T0" fmla="*/ 0 w 749"/>
              <a:gd name="T1" fmla="*/ 1588 h 226"/>
              <a:gd name="T2" fmla="*/ 1065213 w 749"/>
              <a:gd name="T3" fmla="*/ 0 h 226"/>
              <a:gd name="T4" fmla="*/ 1844568 w 749"/>
              <a:gd name="T5" fmla="*/ 765175 h 226"/>
              <a:gd name="T6" fmla="*/ 0 60000 65536"/>
              <a:gd name="T7" fmla="*/ 0 60000 65536"/>
              <a:gd name="T8" fmla="*/ 0 60000 65536"/>
              <a:gd name="T9" fmla="*/ 0 w 749"/>
              <a:gd name="T10" fmla="*/ 0 h 226"/>
              <a:gd name="T11" fmla="*/ 1297 w 749"/>
              <a:gd name="T12" fmla="*/ 482 h 226"/>
              <a:gd name="connsiteX0" fmla="*/ 27891 w 27891"/>
              <a:gd name="connsiteY0" fmla="*/ 0 h 10057"/>
              <a:gd name="connsiteX1" fmla="*/ 0 w 27891"/>
              <a:gd name="connsiteY1" fmla="*/ 57 h 10057"/>
              <a:gd name="connsiteX2" fmla="*/ 1656 w 27891"/>
              <a:gd name="connsiteY2" fmla="*/ 10057 h 10057"/>
              <a:gd name="connsiteX0" fmla="*/ 26235 w 26235"/>
              <a:gd name="connsiteY0" fmla="*/ 0 h 10057"/>
              <a:gd name="connsiteX1" fmla="*/ 3206 w 26235"/>
              <a:gd name="connsiteY1" fmla="*/ 57 h 10057"/>
              <a:gd name="connsiteX2" fmla="*/ 0 w 26235"/>
              <a:gd name="connsiteY2" fmla="*/ 10057 h 10057"/>
              <a:gd name="connsiteX0" fmla="*/ 26930 w 26930"/>
              <a:gd name="connsiteY0" fmla="*/ 0 h 10057"/>
              <a:gd name="connsiteX1" fmla="*/ 3901 w 26930"/>
              <a:gd name="connsiteY1" fmla="*/ 57 h 10057"/>
              <a:gd name="connsiteX2" fmla="*/ 0 w 26930"/>
              <a:gd name="connsiteY2" fmla="*/ 10057 h 10057"/>
              <a:gd name="connsiteX0" fmla="*/ 23755 w 23755"/>
              <a:gd name="connsiteY0" fmla="*/ 0 h 10057"/>
              <a:gd name="connsiteX1" fmla="*/ 3901 w 23755"/>
              <a:gd name="connsiteY1" fmla="*/ 57 h 10057"/>
              <a:gd name="connsiteX2" fmla="*/ 0 w 23755"/>
              <a:gd name="connsiteY2" fmla="*/ 10057 h 10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55" h="10057">
                <a:moveTo>
                  <a:pt x="23755" y="0"/>
                </a:moveTo>
                <a:lnTo>
                  <a:pt x="3901" y="57"/>
                </a:lnTo>
                <a:lnTo>
                  <a:pt x="0" y="1005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withGroup">
                            <p:stCondLst>
                              <p:cond delay="17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1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1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1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25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withGroup">
                            <p:stCondLst>
                              <p:cond delay="26000"/>
                            </p:stCondLst>
                            <p:childTnLst>
                              <p:par>
                                <p:cTn id="1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10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4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1000"/>
                                        <p:tgtEl>
                                          <p:spTgt spid="4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1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withGroup">
                            <p:stCondLst>
                              <p:cond delay="30000"/>
                            </p:stCondLst>
                            <p:childTnLst>
                              <p:par>
                                <p:cTn id="1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1000"/>
                                        <p:tgtEl>
                                          <p:spTgt spid="4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1000"/>
                                        <p:tgtEl>
                                          <p:spTgt spid="4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1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3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3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 nodeType="withGroup">
                            <p:stCondLst>
                              <p:cond delay="32000"/>
                            </p:stCondLst>
                            <p:childTnLst>
                              <p:par>
                                <p:cTn id="1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4000"/>
                            </p:stCondLst>
                            <p:childTnLst>
                              <p:par>
                                <p:cTn id="20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nimBg="1"/>
      <p:bldP spid="43011" grpId="0"/>
      <p:bldP spid="43011" grpId="1"/>
      <p:bldP spid="43012" grpId="0" animBg="1"/>
      <p:bldP spid="43014" grpId="0" animBg="1"/>
      <p:bldP spid="43015" grpId="0" animBg="1"/>
      <p:bldP spid="43019" grpId="0" animBg="1"/>
      <p:bldP spid="43020" grpId="0" animBg="1"/>
      <p:bldP spid="43021" grpId="0" animBg="1"/>
      <p:bldP spid="43022" grpId="0" animBg="1"/>
      <p:bldP spid="43025" grpId="0" animBg="1"/>
      <p:bldP spid="43028" grpId="0" animBg="1"/>
      <p:bldP spid="43057" grpId="0" animBg="1"/>
      <p:bldP spid="43058" grpId="0" animBg="1"/>
      <p:bldP spid="43059" grpId="0" animBg="1"/>
      <p:bldP spid="41037" grpId="0"/>
      <p:bldP spid="41041" grpId="0" animBg="1"/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40" grpId="0" animBg="1"/>
      <p:bldP spid="41" grpId="0"/>
      <p:bldP spid="42" grpId="0"/>
      <p:bldP spid="44" grpId="0"/>
      <p:bldP spid="45" grpId="0" animBg="1"/>
      <p:bldP spid="46" grpId="0"/>
      <p:bldP spid="47" grpId="0" animBg="1"/>
      <p:bldP spid="4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Oval 2" descr="30%"/>
          <p:cNvSpPr>
            <a:spLocks noChangeArrowheads="1"/>
          </p:cNvSpPr>
          <p:nvPr/>
        </p:nvSpPr>
        <p:spPr bwMode="auto">
          <a:xfrm>
            <a:off x="5080000" y="1434753"/>
            <a:ext cx="2587625" cy="2016125"/>
          </a:xfrm>
          <a:prstGeom prst="ellipse">
            <a:avLst/>
          </a:prstGeom>
          <a:pattFill prst="pct30">
            <a:fgClr>
              <a:srgbClr val="FFCC66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2656"/>
            <a:ext cx="8229600" cy="561975"/>
          </a:xfrm>
        </p:spPr>
        <p:txBody>
          <a:bodyPr/>
          <a:lstStyle/>
          <a:p>
            <a:pPr eaLnBrk="1" hangingPunct="1"/>
            <a:r>
              <a:rPr lang="ru-RU" altLang="ru-RU" sz="1600" b="1" dirty="0" smtClean="0">
                <a:latin typeface="Times New Roman" pitchFamily="18" charset="0"/>
              </a:rPr>
              <a:t>Психологические механизмы возникновения сознания </a:t>
            </a:r>
            <a:br>
              <a:rPr lang="ru-RU" altLang="ru-RU" sz="1600" b="1" dirty="0" smtClean="0">
                <a:latin typeface="Times New Roman" pitchFamily="18" charset="0"/>
              </a:rPr>
            </a:br>
            <a:r>
              <a:rPr lang="ru-RU" altLang="ru-RU" sz="1600" b="1" dirty="0" smtClean="0">
                <a:latin typeface="Times New Roman" pitchFamily="18" charset="0"/>
              </a:rPr>
              <a:t>в онтогенезе</a:t>
            </a:r>
          </a:p>
        </p:txBody>
      </p:sp>
      <p:sp>
        <p:nvSpPr>
          <p:cNvPr id="43012" name="Oval 4" descr="30%"/>
          <p:cNvSpPr>
            <a:spLocks noChangeArrowheads="1"/>
          </p:cNvSpPr>
          <p:nvPr/>
        </p:nvSpPr>
        <p:spPr bwMode="auto">
          <a:xfrm>
            <a:off x="1331913" y="1420466"/>
            <a:ext cx="2586037" cy="2016125"/>
          </a:xfrm>
          <a:prstGeom prst="ellipse">
            <a:avLst/>
          </a:prstGeom>
          <a:pattFill prst="pct30">
            <a:fgClr>
              <a:srgbClr val="CCFF99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4" name="Freeform 6"/>
          <p:cNvSpPr>
            <a:spLocks/>
          </p:cNvSpPr>
          <p:nvPr/>
        </p:nvSpPr>
        <p:spPr bwMode="auto">
          <a:xfrm>
            <a:off x="3905250" y="2242791"/>
            <a:ext cx="1200150" cy="1587"/>
          </a:xfrm>
          <a:custGeom>
            <a:avLst/>
            <a:gdLst>
              <a:gd name="T0" fmla="*/ 0 w 756"/>
              <a:gd name="T1" fmla="*/ 0 h 1"/>
              <a:gd name="T2" fmla="*/ 1033463 w 756"/>
              <a:gd name="T3" fmla="*/ 3174 h 1"/>
              <a:gd name="T4" fmla="*/ 0 60000 65536"/>
              <a:gd name="T5" fmla="*/ 0 60000 65536"/>
              <a:gd name="T6" fmla="*/ 0 w 756"/>
              <a:gd name="T7" fmla="*/ 0 h 1"/>
              <a:gd name="T8" fmla="*/ 651 w 756"/>
              <a:gd name="T9" fmla="*/ 2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56" h="1">
                <a:moveTo>
                  <a:pt x="0" y="0"/>
                </a:moveTo>
                <a:lnTo>
                  <a:pt x="756" y="1"/>
                </a:lnTo>
              </a:path>
            </a:pathLst>
          </a:custGeom>
          <a:noFill/>
          <a:ln w="635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3894138" y="2625378"/>
            <a:ext cx="1206500" cy="1588"/>
          </a:xfrm>
          <a:custGeom>
            <a:avLst/>
            <a:gdLst>
              <a:gd name="T0" fmla="*/ 1206500 w 760"/>
              <a:gd name="T1" fmla="*/ 0 h 1"/>
              <a:gd name="T2" fmla="*/ 0 w 760"/>
              <a:gd name="T3" fmla="*/ 1588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0" h="1">
                <a:moveTo>
                  <a:pt x="760" y="0"/>
                </a:moveTo>
                <a:lnTo>
                  <a:pt x="0" y="1"/>
                </a:lnTo>
              </a:path>
            </a:pathLst>
          </a:custGeom>
          <a:noFill/>
          <a:ln w="635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17" name="Object 9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994310"/>
              </p:ext>
            </p:extLst>
          </p:nvPr>
        </p:nvGraphicFramePr>
        <p:xfrm>
          <a:off x="2860675" y="2501553"/>
          <a:ext cx="51276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5" name="Формула" r:id="rId3" imgW="266584" imgH="228501" progId="Equation.3">
                  <p:embed/>
                </p:oleObj>
              </mc:Choice>
              <mc:Fallback>
                <p:oleObj name="Формула" r:id="rId3" imgW="266584" imgH="228501" progId="Equation.3">
                  <p:embed/>
                  <p:pic>
                    <p:nvPicPr>
                      <p:cNvPr id="0" name="Object 9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0675" y="2501553"/>
                        <a:ext cx="512763" cy="457200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CCFF99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8" name="Object 10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8744371"/>
              </p:ext>
            </p:extLst>
          </p:nvPr>
        </p:nvGraphicFramePr>
        <p:xfrm>
          <a:off x="5559425" y="2501553"/>
          <a:ext cx="539750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6" name="Формула" r:id="rId5" imgW="279400" imgH="228600" progId="Equation.3">
                  <p:embed/>
                </p:oleObj>
              </mc:Choice>
              <mc:Fallback>
                <p:oleObj name="Формула" r:id="rId5" imgW="279400" imgH="228600" progId="Equation.3">
                  <p:embed/>
                  <p:pic>
                    <p:nvPicPr>
                      <p:cNvPr id="0" name="Object 10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9425" y="2501553"/>
                        <a:ext cx="539750" cy="455613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FFCC66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9" name="Freeform 11"/>
          <p:cNvSpPr>
            <a:spLocks/>
          </p:cNvSpPr>
          <p:nvPr/>
        </p:nvSpPr>
        <p:spPr bwMode="auto">
          <a:xfrm>
            <a:off x="3381375" y="2242791"/>
            <a:ext cx="1724025" cy="501650"/>
          </a:xfrm>
          <a:custGeom>
            <a:avLst/>
            <a:gdLst>
              <a:gd name="T0" fmla="*/ 798513 w 1086"/>
              <a:gd name="T1" fmla="*/ 1588 h 316"/>
              <a:gd name="T2" fmla="*/ 0 w 1086"/>
              <a:gd name="T3" fmla="*/ 0 h 316"/>
              <a:gd name="T4" fmla="*/ 0 w 1086"/>
              <a:gd name="T5" fmla="*/ 288925 h 316"/>
              <a:gd name="T6" fmla="*/ 0 60000 65536"/>
              <a:gd name="T7" fmla="*/ 0 60000 65536"/>
              <a:gd name="T8" fmla="*/ 0 60000 65536"/>
              <a:gd name="T9" fmla="*/ 0 w 1086"/>
              <a:gd name="T10" fmla="*/ 0 h 316"/>
              <a:gd name="T11" fmla="*/ 503 w 1086"/>
              <a:gd name="T12" fmla="*/ 182 h 3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86" h="316">
                <a:moveTo>
                  <a:pt x="1086" y="1"/>
                </a:moveTo>
                <a:lnTo>
                  <a:pt x="260" y="0"/>
                </a:lnTo>
                <a:lnTo>
                  <a:pt x="202" y="226"/>
                </a:lnTo>
                <a:lnTo>
                  <a:pt x="0" y="316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20" name="Freeform 12"/>
          <p:cNvSpPr>
            <a:spLocks/>
          </p:cNvSpPr>
          <p:nvPr/>
        </p:nvSpPr>
        <p:spPr bwMode="auto">
          <a:xfrm>
            <a:off x="3914775" y="2625378"/>
            <a:ext cx="1633538" cy="119063"/>
          </a:xfrm>
          <a:custGeom>
            <a:avLst/>
            <a:gdLst>
              <a:gd name="T0" fmla="*/ 0 w 1029"/>
              <a:gd name="T1" fmla="*/ 0 h 75"/>
              <a:gd name="T2" fmla="*/ 855663 w 1029"/>
              <a:gd name="T3" fmla="*/ 1588 h 75"/>
              <a:gd name="T4" fmla="*/ 855663 w 1029"/>
              <a:gd name="T5" fmla="*/ 639765 h 75"/>
              <a:gd name="T6" fmla="*/ 0 60000 65536"/>
              <a:gd name="T7" fmla="*/ 0 60000 65536"/>
              <a:gd name="T8" fmla="*/ 0 60000 65536"/>
              <a:gd name="T9" fmla="*/ 0 w 1029"/>
              <a:gd name="T10" fmla="*/ 0 h 75"/>
              <a:gd name="T11" fmla="*/ 539 w 1029"/>
              <a:gd name="T12" fmla="*/ 403 h 7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9" h="75">
                <a:moveTo>
                  <a:pt x="0" y="1"/>
                </a:moveTo>
                <a:lnTo>
                  <a:pt x="807" y="0"/>
                </a:lnTo>
                <a:lnTo>
                  <a:pt x="1029" y="75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26" name="Object 18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2291526"/>
              </p:ext>
            </p:extLst>
          </p:nvPr>
        </p:nvGraphicFramePr>
        <p:xfrm>
          <a:off x="2444750" y="1636366"/>
          <a:ext cx="56038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7" name="Формула" r:id="rId7" imgW="291973" imgH="228501" progId="Equation.3">
                  <p:embed/>
                </p:oleObj>
              </mc:Choice>
              <mc:Fallback>
                <p:oleObj name="Формула" r:id="rId7" imgW="291973" imgH="228501" progId="Equation.3">
                  <p:embed/>
                  <p:pic>
                    <p:nvPicPr>
                      <p:cNvPr id="0" name="Object 18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0" y="1636366"/>
                        <a:ext cx="560388" cy="457200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330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FF00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27" name="Object 19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090391"/>
              </p:ext>
            </p:extLst>
          </p:nvPr>
        </p:nvGraphicFramePr>
        <p:xfrm>
          <a:off x="6016625" y="1647478"/>
          <a:ext cx="490538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8" name="Формула" r:id="rId9" imgW="253890" imgH="228501" progId="Equation.3">
                  <p:embed/>
                </p:oleObj>
              </mc:Choice>
              <mc:Fallback>
                <p:oleObj name="Формула" r:id="rId9" imgW="253890" imgH="228501" progId="Equation.3">
                  <p:embed/>
                  <p:pic>
                    <p:nvPicPr>
                      <p:cNvPr id="0" name="Object 19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6625" y="1647478"/>
                        <a:ext cx="490538" cy="454025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330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FF00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9" name="Oval 21" descr="30%"/>
          <p:cNvSpPr>
            <a:spLocks noChangeArrowheads="1"/>
          </p:cNvSpPr>
          <p:nvPr/>
        </p:nvSpPr>
        <p:spPr bwMode="auto">
          <a:xfrm>
            <a:off x="2484438" y="3436591"/>
            <a:ext cx="3887787" cy="2620962"/>
          </a:xfrm>
          <a:prstGeom prst="ellipse">
            <a:avLst/>
          </a:prstGeom>
          <a:pattFill prst="pct30">
            <a:fgClr>
              <a:srgbClr val="CCFFFF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32" name="Object 24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118687"/>
              </p:ext>
            </p:extLst>
          </p:nvPr>
        </p:nvGraphicFramePr>
        <p:xfrm>
          <a:off x="2095500" y="2496791"/>
          <a:ext cx="4651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9" name="Формула" r:id="rId11" imgW="241300" imgH="228600" progId="Equation.3">
                  <p:embed/>
                </p:oleObj>
              </mc:Choice>
              <mc:Fallback>
                <p:oleObj name="Формула" r:id="rId11" imgW="241300" imgH="228600" progId="Equation.3">
                  <p:embed/>
                  <p:pic>
                    <p:nvPicPr>
                      <p:cNvPr id="0" name="Object 24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0" y="2496791"/>
                        <a:ext cx="465138" cy="457200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CCFF99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3" name="Object 25" descr="Крупная клетка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8420447"/>
              </p:ext>
            </p:extLst>
          </p:nvPr>
        </p:nvGraphicFramePr>
        <p:xfrm>
          <a:off x="6457950" y="2501553"/>
          <a:ext cx="417513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0" name="Формула" r:id="rId13" imgW="215806" imgH="228501" progId="Equation.3">
                  <p:embed/>
                </p:oleObj>
              </mc:Choice>
              <mc:Fallback>
                <p:oleObj name="Формула" r:id="rId13" imgW="215806" imgH="228501" progId="Equation.3">
                  <p:embed/>
                  <p:pic>
                    <p:nvPicPr>
                      <p:cNvPr id="0" name="Object 25" descr="Крупная клетка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7950" y="2501553"/>
                        <a:ext cx="417513" cy="455613"/>
                      </a:xfrm>
                      <a:prstGeom prst="rect">
                        <a:avLst/>
                      </a:prstGeom>
                      <a:pattFill prst="lgCheck">
                        <a:fgClr>
                          <a:srgbClr val="FFCC66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34" name="Freeform 26"/>
          <p:cNvSpPr>
            <a:spLocks/>
          </p:cNvSpPr>
          <p:nvPr/>
        </p:nvSpPr>
        <p:spPr bwMode="auto">
          <a:xfrm>
            <a:off x="1809750" y="2306291"/>
            <a:ext cx="1781175" cy="1922462"/>
          </a:xfrm>
          <a:custGeom>
            <a:avLst/>
            <a:gdLst>
              <a:gd name="T0" fmla="*/ 0 w 1122"/>
              <a:gd name="T1" fmla="*/ 0 h 1211"/>
              <a:gd name="T2" fmla="*/ 1588 w 1122"/>
              <a:gd name="T3" fmla="*/ 369887 h 1211"/>
              <a:gd name="T4" fmla="*/ 149225 w 1122"/>
              <a:gd name="T5" fmla="*/ 608012 h 1211"/>
              <a:gd name="T6" fmla="*/ 454025 w 1122"/>
              <a:gd name="T7" fmla="*/ 692150 h 1211"/>
              <a:gd name="T8" fmla="*/ 1022350 w 1122"/>
              <a:gd name="T9" fmla="*/ 717550 h 1211"/>
              <a:gd name="T10" fmla="*/ 1530350 w 1122"/>
              <a:gd name="T11" fmla="*/ 1312862 h 1211"/>
              <a:gd name="T12" fmla="*/ 1973263 w 1122"/>
              <a:gd name="T13" fmla="*/ 1312862 h 1211"/>
              <a:gd name="T14" fmla="*/ 1974850 w 1122"/>
              <a:gd name="T15" fmla="*/ 1479550 h 121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122"/>
              <a:gd name="T25" fmla="*/ 0 h 1211"/>
              <a:gd name="T26" fmla="*/ 1244 w 1122"/>
              <a:gd name="T27" fmla="*/ 932 h 1211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947 w 10000"/>
              <a:gd name="connsiteY2" fmla="*/ 5822 h 10000"/>
              <a:gd name="connsiteX3" fmla="*/ 5027 w 10000"/>
              <a:gd name="connsiteY3" fmla="*/ 760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534 w 10000"/>
              <a:gd name="connsiteY2" fmla="*/ 5854 h 10000"/>
              <a:gd name="connsiteX3" fmla="*/ 5027 w 10000"/>
              <a:gd name="connsiteY3" fmla="*/ 760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534 w 10000"/>
              <a:gd name="connsiteY2" fmla="*/ 5854 h 10000"/>
              <a:gd name="connsiteX3" fmla="*/ 4872 w 10000"/>
              <a:gd name="connsiteY3" fmla="*/ 768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534 w 10000"/>
              <a:gd name="connsiteY2" fmla="*/ 5854 h 10000"/>
              <a:gd name="connsiteX3" fmla="*/ 4872 w 10000"/>
              <a:gd name="connsiteY3" fmla="*/ 768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534 w 10000"/>
              <a:gd name="connsiteY2" fmla="*/ 5854 h 10000"/>
              <a:gd name="connsiteX3" fmla="*/ 4872 w 10000"/>
              <a:gd name="connsiteY3" fmla="*/ 768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  <a:gd name="connsiteX0" fmla="*/ 0 w 10000"/>
              <a:gd name="connsiteY0" fmla="*/ 0 h 10000"/>
              <a:gd name="connsiteX1" fmla="*/ 0 w 10000"/>
              <a:gd name="connsiteY1" fmla="*/ 3592 h 10000"/>
              <a:gd name="connsiteX2" fmla="*/ 4534 w 10000"/>
              <a:gd name="connsiteY2" fmla="*/ 5854 h 10000"/>
              <a:gd name="connsiteX3" fmla="*/ 4872 w 10000"/>
              <a:gd name="connsiteY3" fmla="*/ 7685 h 10000"/>
              <a:gd name="connsiteX4" fmla="*/ 5936 w 10000"/>
              <a:gd name="connsiteY4" fmla="*/ 8745 h 10000"/>
              <a:gd name="connsiteX5" fmla="*/ 9171 w 10000"/>
              <a:gd name="connsiteY5" fmla="*/ 9042 h 10000"/>
              <a:gd name="connsiteX6" fmla="*/ 10000 w 10000"/>
              <a:gd name="connsiteY6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0" y="3592"/>
                </a:lnTo>
                <a:lnTo>
                  <a:pt x="4534" y="5854"/>
                </a:lnTo>
                <a:cubicBezTo>
                  <a:pt x="4509" y="6512"/>
                  <a:pt x="4552" y="7091"/>
                  <a:pt x="4872" y="7685"/>
                </a:cubicBezTo>
                <a:lnTo>
                  <a:pt x="5936" y="8745"/>
                </a:lnTo>
                <a:lnTo>
                  <a:pt x="9171" y="9042"/>
                </a:lnTo>
                <a:lnTo>
                  <a:pt x="10000" y="10000"/>
                </a:lnTo>
              </a:path>
            </a:pathLst>
          </a:custGeom>
          <a:noFill/>
          <a:ln w="9525" cap="flat">
            <a:solidFill>
              <a:srgbClr val="0066FF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36" name="Object 28" descr="25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0431213"/>
              </p:ext>
            </p:extLst>
          </p:nvPr>
        </p:nvGraphicFramePr>
        <p:xfrm>
          <a:off x="4235450" y="5290791"/>
          <a:ext cx="3905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1" name="Формула" r:id="rId15" imgW="203024" imgH="253780" progId="Equation.3">
                  <p:embed/>
                </p:oleObj>
              </mc:Choice>
              <mc:Fallback>
                <p:oleObj name="Формула" r:id="rId15" imgW="203024" imgH="253780" progId="Equation.3">
                  <p:embed/>
                  <p:pic>
                    <p:nvPicPr>
                      <p:cNvPr id="0" name="Object 28" descr="25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5450" y="5290791"/>
                        <a:ext cx="390525" cy="508000"/>
                      </a:xfrm>
                      <a:prstGeom prst="rect">
                        <a:avLst/>
                      </a:prstGeom>
                      <a:pattFill prst="pct25">
                        <a:fgClr>
                          <a:srgbClr val="FF330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FF00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37" name="Freeform 29"/>
          <p:cNvSpPr>
            <a:spLocks/>
          </p:cNvSpPr>
          <p:nvPr/>
        </p:nvSpPr>
        <p:spPr bwMode="auto">
          <a:xfrm>
            <a:off x="5219700" y="2311053"/>
            <a:ext cx="1971675" cy="1909763"/>
          </a:xfrm>
          <a:custGeom>
            <a:avLst/>
            <a:gdLst>
              <a:gd name="T0" fmla="*/ 1978025 w 1242"/>
              <a:gd name="T1" fmla="*/ 0 h 1203"/>
              <a:gd name="T2" fmla="*/ 1973263 w 1242"/>
              <a:gd name="T3" fmla="*/ 458788 h 1203"/>
              <a:gd name="T4" fmla="*/ 1844675 w 1242"/>
              <a:gd name="T5" fmla="*/ 625475 h 1203"/>
              <a:gd name="T6" fmla="*/ 1630363 w 1242"/>
              <a:gd name="T7" fmla="*/ 696913 h 1203"/>
              <a:gd name="T8" fmla="*/ 973138 w 1242"/>
              <a:gd name="T9" fmla="*/ 701675 h 1203"/>
              <a:gd name="T10" fmla="*/ 906463 w 1242"/>
              <a:gd name="T11" fmla="*/ 782638 h 1203"/>
              <a:gd name="T12" fmla="*/ 430213 w 1242"/>
              <a:gd name="T13" fmla="*/ 1339850 h 1203"/>
              <a:gd name="T14" fmla="*/ 0 w 1242"/>
              <a:gd name="T15" fmla="*/ 1343025 h 1203"/>
              <a:gd name="T16" fmla="*/ 3175 w 1242"/>
              <a:gd name="T17" fmla="*/ 1495425 h 120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42"/>
              <a:gd name="T28" fmla="*/ 0 h 1203"/>
              <a:gd name="T29" fmla="*/ 1246 w 1242"/>
              <a:gd name="T30" fmla="*/ 942 h 1203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4783 w 10000"/>
              <a:gd name="connsiteY4" fmla="*/ 7631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062 w 10000"/>
              <a:gd name="connsiteY4" fmla="*/ 774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062 w 10000"/>
              <a:gd name="connsiteY4" fmla="*/ 774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062 w 10000"/>
              <a:gd name="connsiteY4" fmla="*/ 774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062 w 10000"/>
              <a:gd name="connsiteY4" fmla="*/ 774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062 w 10000"/>
              <a:gd name="connsiteY4" fmla="*/ 774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207 w 10000"/>
              <a:gd name="connsiteY4" fmla="*/ 789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8188 w 10000"/>
              <a:gd name="connsiteY2" fmla="*/ 5012 h 10000"/>
              <a:gd name="connsiteX3" fmla="*/ 5895 w 10000"/>
              <a:gd name="connsiteY3" fmla="*/ 5963 h 10000"/>
              <a:gd name="connsiteX4" fmla="*/ 5207 w 10000"/>
              <a:gd name="connsiteY4" fmla="*/ 7896 h 10000"/>
              <a:gd name="connsiteX5" fmla="*/ 3961 w 10000"/>
              <a:gd name="connsiteY5" fmla="*/ 8728 h 10000"/>
              <a:gd name="connsiteX6" fmla="*/ 700 w 10000"/>
              <a:gd name="connsiteY6" fmla="*/ 9077 h 10000"/>
              <a:gd name="connsiteX7" fmla="*/ 0 w 10000"/>
              <a:gd name="connsiteY7" fmla="*/ 10000 h 10000"/>
              <a:gd name="connsiteX0" fmla="*/ 10000 w 10000"/>
              <a:gd name="connsiteY0" fmla="*/ 0 h 10000"/>
              <a:gd name="connsiteX1" fmla="*/ 10000 w 10000"/>
              <a:gd name="connsiteY1" fmla="*/ 3292 h 10000"/>
              <a:gd name="connsiteX2" fmla="*/ 5895 w 10000"/>
              <a:gd name="connsiteY2" fmla="*/ 5963 h 10000"/>
              <a:gd name="connsiteX3" fmla="*/ 5207 w 10000"/>
              <a:gd name="connsiteY3" fmla="*/ 7896 h 10000"/>
              <a:gd name="connsiteX4" fmla="*/ 3961 w 10000"/>
              <a:gd name="connsiteY4" fmla="*/ 8728 h 10000"/>
              <a:gd name="connsiteX5" fmla="*/ 700 w 10000"/>
              <a:gd name="connsiteY5" fmla="*/ 9077 h 10000"/>
              <a:gd name="connsiteX6" fmla="*/ 0 w 10000"/>
              <a:gd name="connsiteY6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3292"/>
                </a:lnTo>
                <a:lnTo>
                  <a:pt x="5895" y="5963"/>
                </a:lnTo>
                <a:cubicBezTo>
                  <a:pt x="5923" y="7239"/>
                  <a:pt x="5583" y="7374"/>
                  <a:pt x="5207" y="7896"/>
                </a:cubicBezTo>
                <a:lnTo>
                  <a:pt x="3961" y="8728"/>
                </a:lnTo>
                <a:lnTo>
                  <a:pt x="700" y="9077"/>
                </a:lnTo>
                <a:lnTo>
                  <a:pt x="0" y="10000"/>
                </a:lnTo>
              </a:path>
            </a:pathLst>
          </a:custGeom>
          <a:noFill/>
          <a:ln w="9525" cap="flat">
            <a:solidFill>
              <a:srgbClr val="0066FF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38" name="Freeform 30"/>
          <p:cNvSpPr>
            <a:spLocks/>
          </p:cNvSpPr>
          <p:nvPr/>
        </p:nvSpPr>
        <p:spPr bwMode="auto">
          <a:xfrm>
            <a:off x="3810000" y="4620866"/>
            <a:ext cx="541338" cy="661987"/>
          </a:xfrm>
          <a:custGeom>
            <a:avLst/>
            <a:gdLst>
              <a:gd name="T0" fmla="*/ 0 w 341"/>
              <a:gd name="T1" fmla="*/ 0 h 417"/>
              <a:gd name="T2" fmla="*/ 342900 w 341"/>
              <a:gd name="T3" fmla="*/ 387350 h 417"/>
              <a:gd name="T4" fmla="*/ 0 60000 65536"/>
              <a:gd name="T5" fmla="*/ 0 60000 65536"/>
              <a:gd name="T6" fmla="*/ 0 w 341"/>
              <a:gd name="T7" fmla="*/ 0 h 417"/>
              <a:gd name="T8" fmla="*/ 216 w 341"/>
              <a:gd name="T9" fmla="*/ 244 h 41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41" h="417">
                <a:moveTo>
                  <a:pt x="0" y="0"/>
                </a:moveTo>
                <a:lnTo>
                  <a:pt x="341" y="417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39" name="Freeform 31"/>
          <p:cNvSpPr>
            <a:spLocks/>
          </p:cNvSpPr>
          <p:nvPr/>
        </p:nvSpPr>
        <p:spPr bwMode="auto">
          <a:xfrm>
            <a:off x="4502150" y="4625628"/>
            <a:ext cx="465138" cy="657225"/>
          </a:xfrm>
          <a:custGeom>
            <a:avLst/>
            <a:gdLst>
              <a:gd name="T0" fmla="*/ 334963 w 293"/>
              <a:gd name="T1" fmla="*/ 0 h 414"/>
              <a:gd name="T2" fmla="*/ 0 w 293"/>
              <a:gd name="T3" fmla="*/ 377825 h 414"/>
              <a:gd name="T4" fmla="*/ 0 60000 65536"/>
              <a:gd name="T5" fmla="*/ 0 60000 65536"/>
              <a:gd name="T6" fmla="*/ 0 w 293"/>
              <a:gd name="T7" fmla="*/ 0 h 414"/>
              <a:gd name="T8" fmla="*/ 211 w 293"/>
              <a:gd name="T9" fmla="*/ 238 h 4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93" h="414">
                <a:moveTo>
                  <a:pt x="293" y="0"/>
                </a:moveTo>
                <a:lnTo>
                  <a:pt x="0" y="414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40" name="Object 32" descr="Сферы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2268762"/>
              </p:ext>
            </p:extLst>
          </p:nvPr>
        </p:nvGraphicFramePr>
        <p:xfrm>
          <a:off x="3348038" y="4965353"/>
          <a:ext cx="48895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2" name="Формула" r:id="rId17" imgW="253780" imgH="253780" progId="Equation.3">
                  <p:embed/>
                </p:oleObj>
              </mc:Choice>
              <mc:Fallback>
                <p:oleObj name="Формула" r:id="rId17" imgW="253780" imgH="253780" progId="Equation.3">
                  <p:embed/>
                  <p:pic>
                    <p:nvPicPr>
                      <p:cNvPr id="0" name="Object 32" descr="Сферы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4965353"/>
                        <a:ext cx="488950" cy="508000"/>
                      </a:xfrm>
                      <a:prstGeom prst="rect">
                        <a:avLst/>
                      </a:prstGeom>
                      <a:pattFill prst="sphere">
                        <a:fgClr>
                          <a:srgbClr val="CCFFFF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41" name="Object 33" descr="Сферы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9389224"/>
              </p:ext>
            </p:extLst>
          </p:nvPr>
        </p:nvGraphicFramePr>
        <p:xfrm>
          <a:off x="4995863" y="4963766"/>
          <a:ext cx="43973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3" name="Формула" r:id="rId19" imgW="228501" imgH="253890" progId="Equation.3">
                  <p:embed/>
                </p:oleObj>
              </mc:Choice>
              <mc:Fallback>
                <p:oleObj name="Формула" r:id="rId19" imgW="228501" imgH="253890" progId="Equation.3">
                  <p:embed/>
                  <p:pic>
                    <p:nvPicPr>
                      <p:cNvPr id="0" name="Object 33" descr="Сферы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5863" y="4963766"/>
                        <a:ext cx="439737" cy="508000"/>
                      </a:xfrm>
                      <a:prstGeom prst="rect">
                        <a:avLst/>
                      </a:prstGeom>
                      <a:pattFill prst="sphere">
                        <a:fgClr>
                          <a:srgbClr val="CCFFFF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003300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42" name="Object 34" descr="80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9438486"/>
              </p:ext>
            </p:extLst>
          </p:nvPr>
        </p:nvGraphicFramePr>
        <p:xfrm>
          <a:off x="2833688" y="4233516"/>
          <a:ext cx="150812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4" name="Формула" r:id="rId21" imgW="1155700" imgH="279400" progId="Equation.3">
                  <p:embed/>
                </p:oleObj>
              </mc:Choice>
              <mc:Fallback>
                <p:oleObj name="Формула" r:id="rId21" imgW="1155700" imgH="279400" progId="Equation.3">
                  <p:embed/>
                  <p:pic>
                    <p:nvPicPr>
                      <p:cNvPr id="0" name="Object 34" descr="80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3688" y="4233516"/>
                        <a:ext cx="1508125" cy="377825"/>
                      </a:xfrm>
                      <a:prstGeom prst="rect">
                        <a:avLst/>
                      </a:prstGeom>
                      <a:pattFill prst="pct80">
                        <a:fgClr>
                          <a:srgbClr val="DDFFDD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3399FF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43" name="Freeform 35"/>
          <p:cNvSpPr>
            <a:spLocks/>
          </p:cNvSpPr>
          <p:nvPr/>
        </p:nvSpPr>
        <p:spPr bwMode="auto">
          <a:xfrm>
            <a:off x="107303" y="2425353"/>
            <a:ext cx="3240736" cy="2824163"/>
          </a:xfrm>
          <a:custGeom>
            <a:avLst/>
            <a:gdLst>
              <a:gd name="T0" fmla="*/ 171450 w 1449"/>
              <a:gd name="T1" fmla="*/ 0 h 1779"/>
              <a:gd name="T2" fmla="*/ 146050 w 1449"/>
              <a:gd name="T3" fmla="*/ 209550 h 1779"/>
              <a:gd name="T4" fmla="*/ 0 w 1449"/>
              <a:gd name="T5" fmla="*/ 609600 h 1779"/>
              <a:gd name="T6" fmla="*/ 31750 w 1449"/>
              <a:gd name="T7" fmla="*/ 1047750 h 1779"/>
              <a:gd name="T8" fmla="*/ 228600 w 1449"/>
              <a:gd name="T9" fmla="*/ 1047750 h 17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9"/>
              <a:gd name="T16" fmla="*/ 0 h 1779"/>
              <a:gd name="T17" fmla="*/ 144 w 1449"/>
              <a:gd name="T18" fmla="*/ 660 h 1779"/>
              <a:gd name="connsiteX0" fmla="*/ 1180 w 10000"/>
              <a:gd name="connsiteY0" fmla="*/ 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3499 w 10000"/>
              <a:gd name="connsiteY3" fmla="*/ 8314 h 10000"/>
              <a:gd name="connsiteX4" fmla="*/ 7063 w 10000"/>
              <a:gd name="connsiteY4" fmla="*/ 8324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1180 w 10000"/>
              <a:gd name="connsiteY0" fmla="*/ 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3972 w 10000"/>
              <a:gd name="connsiteY3" fmla="*/ 8324 h 10000"/>
              <a:gd name="connsiteX4" fmla="*/ 7063 w 10000"/>
              <a:gd name="connsiteY4" fmla="*/ 8324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090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3972 w 10000"/>
              <a:gd name="connsiteY3" fmla="*/ 8324 h 10000"/>
              <a:gd name="connsiteX4" fmla="*/ 7063 w 10000"/>
              <a:gd name="connsiteY4" fmla="*/ 8324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090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3972 w 10000"/>
              <a:gd name="connsiteY3" fmla="*/ 8324 h 10000"/>
              <a:gd name="connsiteX4" fmla="*/ 7337 w 10000"/>
              <a:gd name="connsiteY4" fmla="*/ 8324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090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3972 w 10000"/>
              <a:gd name="connsiteY3" fmla="*/ 8324 h 10000"/>
              <a:gd name="connsiteX4" fmla="*/ 7346 w 10000"/>
              <a:gd name="connsiteY4" fmla="*/ 8303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090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4146 w 10000"/>
              <a:gd name="connsiteY3" fmla="*/ 8334 h 10000"/>
              <a:gd name="connsiteX4" fmla="*/ 7346 w 10000"/>
              <a:gd name="connsiteY4" fmla="*/ 8303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684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4146 w 10000"/>
              <a:gd name="connsiteY3" fmla="*/ 8334 h 10000"/>
              <a:gd name="connsiteX4" fmla="*/ 7346 w 10000"/>
              <a:gd name="connsiteY4" fmla="*/ 8303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684 w 10000"/>
              <a:gd name="connsiteY0" fmla="*/ 10 h 10000"/>
              <a:gd name="connsiteX1" fmla="*/ 0 w 10000"/>
              <a:gd name="connsiteY1" fmla="*/ 0 h 10000"/>
              <a:gd name="connsiteX2" fmla="*/ 21 w 10000"/>
              <a:gd name="connsiteY2" fmla="*/ 5818 h 10000"/>
              <a:gd name="connsiteX3" fmla="*/ 4117 w 10000"/>
              <a:gd name="connsiteY3" fmla="*/ 8312 h 10000"/>
              <a:gd name="connsiteX4" fmla="*/ 7346 w 10000"/>
              <a:gd name="connsiteY4" fmla="*/ 8303 h 10000"/>
              <a:gd name="connsiteX5" fmla="*/ 8178 w 10000"/>
              <a:gd name="connsiteY5" fmla="*/ 8567 h 10000"/>
              <a:gd name="connsiteX6" fmla="*/ 9234 w 10000"/>
              <a:gd name="connsiteY6" fmla="*/ 10000 h 10000"/>
              <a:gd name="connsiteX7" fmla="*/ 10000 w 10000"/>
              <a:gd name="connsiteY7" fmla="*/ 10000 h 10000"/>
              <a:gd name="connsiteX0" fmla="*/ 3686 w 10002"/>
              <a:gd name="connsiteY0" fmla="*/ 10 h 10000"/>
              <a:gd name="connsiteX1" fmla="*/ 2 w 10002"/>
              <a:gd name="connsiteY1" fmla="*/ 0 h 10000"/>
              <a:gd name="connsiteX2" fmla="*/ 1 w 10002"/>
              <a:gd name="connsiteY2" fmla="*/ 6939 h 10000"/>
              <a:gd name="connsiteX3" fmla="*/ 4119 w 10002"/>
              <a:gd name="connsiteY3" fmla="*/ 8312 h 10000"/>
              <a:gd name="connsiteX4" fmla="*/ 7348 w 10002"/>
              <a:gd name="connsiteY4" fmla="*/ 8303 h 10000"/>
              <a:gd name="connsiteX5" fmla="*/ 8180 w 10002"/>
              <a:gd name="connsiteY5" fmla="*/ 8567 h 10000"/>
              <a:gd name="connsiteX6" fmla="*/ 9236 w 10002"/>
              <a:gd name="connsiteY6" fmla="*/ 10000 h 10000"/>
              <a:gd name="connsiteX7" fmla="*/ 10002 w 10002"/>
              <a:gd name="connsiteY7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2" h="10000">
                <a:moveTo>
                  <a:pt x="3686" y="10"/>
                </a:moveTo>
                <a:lnTo>
                  <a:pt x="2" y="0"/>
                </a:lnTo>
                <a:cubicBezTo>
                  <a:pt x="9" y="1939"/>
                  <a:pt x="-6" y="5000"/>
                  <a:pt x="1" y="6939"/>
                </a:cubicBezTo>
                <a:lnTo>
                  <a:pt x="4119" y="8312"/>
                </a:lnTo>
                <a:lnTo>
                  <a:pt x="7348" y="8303"/>
                </a:lnTo>
                <a:lnTo>
                  <a:pt x="8180" y="8567"/>
                </a:lnTo>
                <a:lnTo>
                  <a:pt x="9236" y="10000"/>
                </a:lnTo>
                <a:lnTo>
                  <a:pt x="10002" y="10000"/>
                </a:lnTo>
              </a:path>
            </a:pathLst>
          </a:custGeom>
          <a:noFill/>
          <a:ln w="12700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4" name="Freeform 36"/>
          <p:cNvSpPr>
            <a:spLocks/>
          </p:cNvSpPr>
          <p:nvPr/>
        </p:nvSpPr>
        <p:spPr bwMode="auto">
          <a:xfrm>
            <a:off x="5435600" y="2427411"/>
            <a:ext cx="3458953" cy="2793530"/>
          </a:xfrm>
          <a:custGeom>
            <a:avLst/>
            <a:gdLst>
              <a:gd name="T0" fmla="*/ 47625 w 1583"/>
              <a:gd name="T1" fmla="*/ 0 h 1759"/>
              <a:gd name="T2" fmla="*/ 82550 w 1583"/>
              <a:gd name="T3" fmla="*/ 198438 h 1759"/>
              <a:gd name="T4" fmla="*/ 228600 w 1583"/>
              <a:gd name="T5" fmla="*/ 598488 h 1759"/>
              <a:gd name="T6" fmla="*/ 196850 w 1583"/>
              <a:gd name="T7" fmla="*/ 1036638 h 1759"/>
              <a:gd name="T8" fmla="*/ 0 w 1583"/>
              <a:gd name="T9" fmla="*/ 1036638 h 17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83"/>
              <a:gd name="T16" fmla="*/ 0 h 1759"/>
              <a:gd name="T17" fmla="*/ 144 w 1583"/>
              <a:gd name="T18" fmla="*/ 653 h 1759"/>
              <a:gd name="connsiteX0" fmla="*/ 8812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61 h 10000"/>
              <a:gd name="connsiteX3" fmla="*/ 6104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8812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61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902 w 10000"/>
              <a:gd name="connsiteY0" fmla="*/ 38 h 10000"/>
              <a:gd name="connsiteX1" fmla="*/ 10000 w 10000"/>
              <a:gd name="connsiteY1" fmla="*/ 0 h 10000"/>
              <a:gd name="connsiteX2" fmla="*/ 9994 w 10000"/>
              <a:gd name="connsiteY2" fmla="*/ 5861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61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22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52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03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42 h 10000"/>
              <a:gd name="connsiteX3" fmla="*/ 6022 w 10000"/>
              <a:gd name="connsiteY3" fmla="*/ 841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42 h 10000"/>
              <a:gd name="connsiteX3" fmla="*/ 6005 w 10000"/>
              <a:gd name="connsiteY3" fmla="*/ 838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820 w 10000"/>
              <a:gd name="connsiteY0" fmla="*/ 6 h 10000"/>
              <a:gd name="connsiteX1" fmla="*/ 10000 w 10000"/>
              <a:gd name="connsiteY1" fmla="*/ 0 h 10000"/>
              <a:gd name="connsiteX2" fmla="*/ 9994 w 10000"/>
              <a:gd name="connsiteY2" fmla="*/ 5842 h 10000"/>
              <a:gd name="connsiteX3" fmla="*/ 5931 w 10000"/>
              <a:gd name="connsiteY3" fmla="*/ 8392 h 10000"/>
              <a:gd name="connsiteX4" fmla="*/ 1794 w 10000"/>
              <a:gd name="connsiteY4" fmla="*/ 8397 h 10000"/>
              <a:gd name="connsiteX5" fmla="*/ 777 w 10000"/>
              <a:gd name="connsiteY5" fmla="*/ 10000 h 10000"/>
              <a:gd name="connsiteX6" fmla="*/ 0 w 10000"/>
              <a:gd name="connsiteY6" fmla="*/ 10000 h 10000"/>
              <a:gd name="connsiteX0" fmla="*/ 6540 w 10000"/>
              <a:gd name="connsiteY0" fmla="*/ 0 h 10014"/>
              <a:gd name="connsiteX1" fmla="*/ 10000 w 10000"/>
              <a:gd name="connsiteY1" fmla="*/ 14 h 10014"/>
              <a:gd name="connsiteX2" fmla="*/ 9994 w 10000"/>
              <a:gd name="connsiteY2" fmla="*/ 5856 h 10014"/>
              <a:gd name="connsiteX3" fmla="*/ 5931 w 10000"/>
              <a:gd name="connsiteY3" fmla="*/ 8406 h 10014"/>
              <a:gd name="connsiteX4" fmla="*/ 1794 w 10000"/>
              <a:gd name="connsiteY4" fmla="*/ 8411 h 10014"/>
              <a:gd name="connsiteX5" fmla="*/ 777 w 10000"/>
              <a:gd name="connsiteY5" fmla="*/ 10014 h 10014"/>
              <a:gd name="connsiteX6" fmla="*/ 0 w 10000"/>
              <a:gd name="connsiteY6" fmla="*/ 10014 h 10014"/>
              <a:gd name="connsiteX0" fmla="*/ 6548 w 10000"/>
              <a:gd name="connsiteY0" fmla="*/ 0 h 10004"/>
              <a:gd name="connsiteX1" fmla="*/ 10000 w 10000"/>
              <a:gd name="connsiteY1" fmla="*/ 4 h 10004"/>
              <a:gd name="connsiteX2" fmla="*/ 9994 w 10000"/>
              <a:gd name="connsiteY2" fmla="*/ 5846 h 10004"/>
              <a:gd name="connsiteX3" fmla="*/ 5931 w 10000"/>
              <a:gd name="connsiteY3" fmla="*/ 8396 h 10004"/>
              <a:gd name="connsiteX4" fmla="*/ 1794 w 10000"/>
              <a:gd name="connsiteY4" fmla="*/ 8401 h 10004"/>
              <a:gd name="connsiteX5" fmla="*/ 777 w 10000"/>
              <a:gd name="connsiteY5" fmla="*/ 10004 h 10004"/>
              <a:gd name="connsiteX6" fmla="*/ 0 w 10000"/>
              <a:gd name="connsiteY6" fmla="*/ 10004 h 10004"/>
              <a:gd name="connsiteX0" fmla="*/ 6548 w 10006"/>
              <a:gd name="connsiteY0" fmla="*/ 0 h 10004"/>
              <a:gd name="connsiteX1" fmla="*/ 10000 w 10006"/>
              <a:gd name="connsiteY1" fmla="*/ 4 h 10004"/>
              <a:gd name="connsiteX2" fmla="*/ 10006 w 10006"/>
              <a:gd name="connsiteY2" fmla="*/ 7065 h 10004"/>
              <a:gd name="connsiteX3" fmla="*/ 5931 w 10006"/>
              <a:gd name="connsiteY3" fmla="*/ 8396 h 10004"/>
              <a:gd name="connsiteX4" fmla="*/ 1794 w 10006"/>
              <a:gd name="connsiteY4" fmla="*/ 8401 h 10004"/>
              <a:gd name="connsiteX5" fmla="*/ 777 w 10006"/>
              <a:gd name="connsiteY5" fmla="*/ 10004 h 10004"/>
              <a:gd name="connsiteX6" fmla="*/ 0 w 10006"/>
              <a:gd name="connsiteY6" fmla="*/ 10004 h 1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6" h="10004">
                <a:moveTo>
                  <a:pt x="6548" y="0"/>
                </a:moveTo>
                <a:lnTo>
                  <a:pt x="10000" y="4"/>
                </a:lnTo>
                <a:cubicBezTo>
                  <a:pt x="9998" y="1958"/>
                  <a:pt x="10008" y="5111"/>
                  <a:pt x="10006" y="7065"/>
                </a:cubicBezTo>
                <a:lnTo>
                  <a:pt x="5931" y="8396"/>
                </a:lnTo>
                <a:lnTo>
                  <a:pt x="1794" y="8401"/>
                </a:lnTo>
                <a:lnTo>
                  <a:pt x="777" y="10004"/>
                </a:lnTo>
                <a:lnTo>
                  <a:pt x="0" y="10004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6" name="Freeform 38"/>
          <p:cNvSpPr>
            <a:spLocks/>
          </p:cNvSpPr>
          <p:nvPr/>
        </p:nvSpPr>
        <p:spPr bwMode="auto">
          <a:xfrm>
            <a:off x="104385" y="2428528"/>
            <a:ext cx="2380054" cy="2343150"/>
          </a:xfrm>
          <a:custGeom>
            <a:avLst/>
            <a:gdLst>
              <a:gd name="T0" fmla="*/ 1439863 w 1288"/>
              <a:gd name="T1" fmla="*/ 2343150 h 1528"/>
              <a:gd name="T2" fmla="*/ 804892 w 1288"/>
              <a:gd name="T3" fmla="*/ 2343150 h 1528"/>
              <a:gd name="T4" fmla="*/ 0 w 1288"/>
              <a:gd name="T5" fmla="*/ 1631618 h 1528"/>
              <a:gd name="T6" fmla="*/ 0 w 1288"/>
              <a:gd name="T7" fmla="*/ 0 h 1528"/>
              <a:gd name="T8" fmla="*/ 277241 w 1288"/>
              <a:gd name="T9" fmla="*/ 0 h 15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88"/>
              <a:gd name="T16" fmla="*/ 0 h 1528"/>
              <a:gd name="T17" fmla="*/ 1288 w 1288"/>
              <a:gd name="T18" fmla="*/ 1528 h 1528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4615 w 10000"/>
              <a:gd name="connsiteY4" fmla="*/ 0 h 10000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4492 w 10000"/>
              <a:gd name="connsiteY4" fmla="*/ 0 h 10000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5102 w 10000"/>
              <a:gd name="connsiteY4" fmla="*/ 0 h 10000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5155 w 10000"/>
              <a:gd name="connsiteY4" fmla="*/ 0 h 10000"/>
              <a:gd name="connsiteX0" fmla="*/ 10015 w 10015"/>
              <a:gd name="connsiteY0" fmla="*/ 10000 h 10000"/>
              <a:gd name="connsiteX1" fmla="*/ 5605 w 10015"/>
              <a:gd name="connsiteY1" fmla="*/ 10000 h 10000"/>
              <a:gd name="connsiteX2" fmla="*/ 0 w 10015"/>
              <a:gd name="connsiteY2" fmla="*/ 8345 h 10000"/>
              <a:gd name="connsiteX3" fmla="*/ 15 w 10015"/>
              <a:gd name="connsiteY3" fmla="*/ 0 h 10000"/>
              <a:gd name="connsiteX4" fmla="*/ 5170 w 1001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15" h="10000">
                <a:moveTo>
                  <a:pt x="10015" y="10000"/>
                </a:moveTo>
                <a:lnTo>
                  <a:pt x="5605" y="10000"/>
                </a:lnTo>
                <a:lnTo>
                  <a:pt x="0" y="8345"/>
                </a:lnTo>
                <a:cubicBezTo>
                  <a:pt x="5" y="5563"/>
                  <a:pt x="10" y="2782"/>
                  <a:pt x="15" y="0"/>
                </a:cubicBezTo>
                <a:lnTo>
                  <a:pt x="5170" y="0"/>
                </a:lnTo>
              </a:path>
            </a:pathLst>
          </a:custGeom>
          <a:noFill/>
          <a:ln w="635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7" name="Freeform 39"/>
          <p:cNvSpPr>
            <a:spLocks/>
          </p:cNvSpPr>
          <p:nvPr/>
        </p:nvSpPr>
        <p:spPr bwMode="auto">
          <a:xfrm flipH="1">
            <a:off x="6372223" y="2428528"/>
            <a:ext cx="2520256" cy="2343150"/>
          </a:xfrm>
          <a:custGeom>
            <a:avLst/>
            <a:gdLst>
              <a:gd name="T0" fmla="*/ 1584325 w 1288"/>
              <a:gd name="T1" fmla="*/ 2343150 h 1528"/>
              <a:gd name="T2" fmla="*/ 885648 w 1288"/>
              <a:gd name="T3" fmla="*/ 2343150 h 1528"/>
              <a:gd name="T4" fmla="*/ 0 w 1288"/>
              <a:gd name="T5" fmla="*/ 1631618 h 1528"/>
              <a:gd name="T6" fmla="*/ 0 w 1288"/>
              <a:gd name="T7" fmla="*/ 0 h 1528"/>
              <a:gd name="T8" fmla="*/ 305056 w 1288"/>
              <a:gd name="T9" fmla="*/ 0 h 15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88"/>
              <a:gd name="T16" fmla="*/ 0 h 1528"/>
              <a:gd name="T17" fmla="*/ 1288 w 1288"/>
              <a:gd name="T18" fmla="*/ 1528 h 1528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4444 w 10000"/>
              <a:gd name="connsiteY4" fmla="*/ 0 h 10000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6963 h 10000"/>
              <a:gd name="connsiteX3" fmla="*/ 0 w 10000"/>
              <a:gd name="connsiteY3" fmla="*/ 0 h 10000"/>
              <a:gd name="connsiteX4" fmla="*/ 4840 w 10000"/>
              <a:gd name="connsiteY4" fmla="*/ 0 h 10000"/>
              <a:gd name="connsiteX0" fmla="*/ 10000 w 10000"/>
              <a:gd name="connsiteY0" fmla="*/ 10000 h 10000"/>
              <a:gd name="connsiteX1" fmla="*/ 5590 w 10000"/>
              <a:gd name="connsiteY1" fmla="*/ 10000 h 10000"/>
              <a:gd name="connsiteX2" fmla="*/ 0 w 10000"/>
              <a:gd name="connsiteY2" fmla="*/ 8398 h 10000"/>
              <a:gd name="connsiteX3" fmla="*/ 0 w 10000"/>
              <a:gd name="connsiteY3" fmla="*/ 0 h 10000"/>
              <a:gd name="connsiteX4" fmla="*/ 484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lnTo>
                  <a:pt x="5590" y="10000"/>
                </a:lnTo>
                <a:lnTo>
                  <a:pt x="0" y="8398"/>
                </a:lnTo>
                <a:lnTo>
                  <a:pt x="0" y="0"/>
                </a:lnTo>
                <a:lnTo>
                  <a:pt x="4840" y="0"/>
                </a:lnTo>
              </a:path>
            </a:pathLst>
          </a:custGeom>
          <a:noFill/>
          <a:ln w="635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8" name="Freeform 40"/>
          <p:cNvSpPr>
            <a:spLocks/>
          </p:cNvSpPr>
          <p:nvPr/>
        </p:nvSpPr>
        <p:spPr bwMode="auto">
          <a:xfrm>
            <a:off x="2338388" y="2958754"/>
            <a:ext cx="520471" cy="1021628"/>
          </a:xfrm>
          <a:custGeom>
            <a:avLst/>
            <a:gdLst>
              <a:gd name="T0" fmla="*/ 0 w 324"/>
              <a:gd name="T1" fmla="*/ 0 h 630"/>
              <a:gd name="T2" fmla="*/ 254000 w 324"/>
              <a:gd name="T3" fmla="*/ 0 h 630"/>
              <a:gd name="T4" fmla="*/ 0 60000 65536"/>
              <a:gd name="T5" fmla="*/ 0 60000 65536"/>
              <a:gd name="T6" fmla="*/ 0 w 324"/>
              <a:gd name="T7" fmla="*/ 0 h 630"/>
              <a:gd name="T8" fmla="*/ 160 w 324"/>
              <a:gd name="T9" fmla="*/ 1 h 630"/>
              <a:gd name="connsiteX0" fmla="*/ 10000 w 10000"/>
              <a:gd name="connsiteY0" fmla="*/ 10000 h 10000"/>
              <a:gd name="connsiteX1" fmla="*/ 7315 w 10000"/>
              <a:gd name="connsiteY1" fmla="*/ 8095 h 10000"/>
              <a:gd name="connsiteX2" fmla="*/ 5579 w 10000"/>
              <a:gd name="connsiteY2" fmla="*/ 4749 h 10000"/>
              <a:gd name="connsiteX3" fmla="*/ 185 w 10000"/>
              <a:gd name="connsiteY3" fmla="*/ 1571 h 10000"/>
              <a:gd name="connsiteX4" fmla="*/ 0 w 10000"/>
              <a:gd name="connsiteY4" fmla="*/ 0 h 10000"/>
              <a:gd name="connsiteX0" fmla="*/ 10000 w 10000"/>
              <a:gd name="connsiteY0" fmla="*/ 10000 h 10000"/>
              <a:gd name="connsiteX1" fmla="*/ 6838 w 10000"/>
              <a:gd name="connsiteY1" fmla="*/ 8310 h 10000"/>
              <a:gd name="connsiteX2" fmla="*/ 5579 w 10000"/>
              <a:gd name="connsiteY2" fmla="*/ 4749 h 10000"/>
              <a:gd name="connsiteX3" fmla="*/ 185 w 10000"/>
              <a:gd name="connsiteY3" fmla="*/ 1571 h 10000"/>
              <a:gd name="connsiteX4" fmla="*/ 0 w 10000"/>
              <a:gd name="connsiteY4" fmla="*/ 0 h 10000"/>
              <a:gd name="connsiteX0" fmla="*/ 10000 w 10000"/>
              <a:gd name="connsiteY0" fmla="*/ 10000 h 10000"/>
              <a:gd name="connsiteX1" fmla="*/ 6838 w 10000"/>
              <a:gd name="connsiteY1" fmla="*/ 8310 h 10000"/>
              <a:gd name="connsiteX2" fmla="*/ 5579 w 10000"/>
              <a:gd name="connsiteY2" fmla="*/ 4749 h 10000"/>
              <a:gd name="connsiteX3" fmla="*/ 185 w 10000"/>
              <a:gd name="connsiteY3" fmla="*/ 1571 h 10000"/>
              <a:gd name="connsiteX4" fmla="*/ 0 w 10000"/>
              <a:gd name="connsiteY4" fmla="*/ 0 h 10000"/>
              <a:gd name="connsiteX0" fmla="*/ 10000 w 10000"/>
              <a:gd name="connsiteY0" fmla="*/ 10000 h 10000"/>
              <a:gd name="connsiteX1" fmla="*/ 6838 w 10000"/>
              <a:gd name="connsiteY1" fmla="*/ 8310 h 10000"/>
              <a:gd name="connsiteX2" fmla="*/ 5460 w 10000"/>
              <a:gd name="connsiteY2" fmla="*/ 4749 h 10000"/>
              <a:gd name="connsiteX3" fmla="*/ 185 w 10000"/>
              <a:gd name="connsiteY3" fmla="*/ 1571 h 10000"/>
              <a:gd name="connsiteX4" fmla="*/ 0 w 10000"/>
              <a:gd name="connsiteY4" fmla="*/ 0 h 10000"/>
              <a:gd name="connsiteX0" fmla="*/ 10000 w 10000"/>
              <a:gd name="connsiteY0" fmla="*/ 10000 h 10000"/>
              <a:gd name="connsiteX1" fmla="*/ 6838 w 10000"/>
              <a:gd name="connsiteY1" fmla="*/ 8310 h 10000"/>
              <a:gd name="connsiteX2" fmla="*/ 5460 w 10000"/>
              <a:gd name="connsiteY2" fmla="*/ 4749 h 10000"/>
              <a:gd name="connsiteX3" fmla="*/ 185 w 10000"/>
              <a:gd name="connsiteY3" fmla="*/ 1571 h 10000"/>
              <a:gd name="connsiteX4" fmla="*/ 0 w 10000"/>
              <a:gd name="connsiteY4" fmla="*/ 0 h 10000"/>
              <a:gd name="connsiteX0" fmla="*/ 10119 w 10119"/>
              <a:gd name="connsiteY0" fmla="*/ 10215 h 10215"/>
              <a:gd name="connsiteX1" fmla="*/ 6838 w 10119"/>
              <a:gd name="connsiteY1" fmla="*/ 8310 h 10215"/>
              <a:gd name="connsiteX2" fmla="*/ 5460 w 10119"/>
              <a:gd name="connsiteY2" fmla="*/ 4749 h 10215"/>
              <a:gd name="connsiteX3" fmla="*/ 185 w 10119"/>
              <a:gd name="connsiteY3" fmla="*/ 1571 h 10215"/>
              <a:gd name="connsiteX4" fmla="*/ 0 w 10119"/>
              <a:gd name="connsiteY4" fmla="*/ 0 h 10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19" h="10215">
                <a:moveTo>
                  <a:pt x="10119" y="10215"/>
                </a:moveTo>
                <a:lnTo>
                  <a:pt x="6838" y="8310"/>
                </a:lnTo>
                <a:cubicBezTo>
                  <a:pt x="5463" y="7184"/>
                  <a:pt x="5641" y="6243"/>
                  <a:pt x="5460" y="4749"/>
                </a:cubicBezTo>
                <a:lnTo>
                  <a:pt x="185" y="1571"/>
                </a:lnTo>
                <a:cubicBezTo>
                  <a:pt x="123" y="1047"/>
                  <a:pt x="62" y="524"/>
                  <a:pt x="0" y="0"/>
                </a:cubicBezTo>
              </a:path>
            </a:pathLst>
          </a:custGeom>
          <a:noFill/>
          <a:ln w="12700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9" name="Freeform 41"/>
          <p:cNvSpPr>
            <a:spLocks/>
          </p:cNvSpPr>
          <p:nvPr/>
        </p:nvSpPr>
        <p:spPr bwMode="auto">
          <a:xfrm>
            <a:off x="6010275" y="2968278"/>
            <a:ext cx="661988" cy="1004888"/>
          </a:xfrm>
          <a:custGeom>
            <a:avLst/>
            <a:gdLst>
              <a:gd name="T0" fmla="*/ 0 w 417"/>
              <a:gd name="T1" fmla="*/ 0 h 633"/>
              <a:gd name="T2" fmla="*/ 254000 w 417"/>
              <a:gd name="T3" fmla="*/ 0 h 633"/>
              <a:gd name="T4" fmla="*/ 0 60000 65536"/>
              <a:gd name="T5" fmla="*/ 0 60000 65536"/>
              <a:gd name="T6" fmla="*/ 0 w 417"/>
              <a:gd name="T7" fmla="*/ 0 h 633"/>
              <a:gd name="T8" fmla="*/ 160 w 417"/>
              <a:gd name="T9" fmla="*/ 1 h 633"/>
              <a:gd name="connsiteX0" fmla="*/ 0 w 10000"/>
              <a:gd name="connsiteY0" fmla="*/ 10000 h 10000"/>
              <a:gd name="connsiteX1" fmla="*/ 2230 w 10000"/>
              <a:gd name="connsiteY1" fmla="*/ 8009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2230 w 10000"/>
              <a:gd name="connsiteY1" fmla="*/ 8009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2979 w 10000"/>
              <a:gd name="connsiteY1" fmla="*/ 8228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2979 w 10000"/>
              <a:gd name="connsiteY1" fmla="*/ 8228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2979 w 10000"/>
              <a:gd name="connsiteY1" fmla="*/ 8228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3698 w 10000"/>
              <a:gd name="connsiteY1" fmla="*/ 8323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3698 w 10000"/>
              <a:gd name="connsiteY1" fmla="*/ 8323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  <a:gd name="connsiteX0" fmla="*/ 0 w 10000"/>
              <a:gd name="connsiteY0" fmla="*/ 10000 h 10000"/>
              <a:gd name="connsiteX1" fmla="*/ 3698 w 10000"/>
              <a:gd name="connsiteY1" fmla="*/ 8323 h 10000"/>
              <a:gd name="connsiteX2" fmla="*/ 5578 w 10000"/>
              <a:gd name="connsiteY2" fmla="*/ 4806 h 10000"/>
              <a:gd name="connsiteX3" fmla="*/ 10000 w 10000"/>
              <a:gd name="connsiteY3" fmla="*/ 1611 h 10000"/>
              <a:gd name="connsiteX4" fmla="*/ 1000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3698" y="8323"/>
                </a:lnTo>
                <a:cubicBezTo>
                  <a:pt x="5022" y="7919"/>
                  <a:pt x="5502" y="6641"/>
                  <a:pt x="5578" y="4806"/>
                </a:cubicBezTo>
                <a:lnTo>
                  <a:pt x="10000" y="1611"/>
                </a:lnTo>
                <a:lnTo>
                  <a:pt x="10000" y="0"/>
                </a:lnTo>
              </a:path>
            </a:pathLst>
          </a:custGeom>
          <a:noFill/>
          <a:ln w="9525" cap="flat">
            <a:solidFill>
              <a:srgbClr val="003300"/>
            </a:solidFill>
            <a:prstDash val="dash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3051" name="Object 4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67125715"/>
              </p:ext>
            </p:extLst>
          </p:nvPr>
        </p:nvGraphicFramePr>
        <p:xfrm>
          <a:off x="4140200" y="1985616"/>
          <a:ext cx="576263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5" name="Формула" r:id="rId23" imgW="723586" imgH="291973" progId="Equation.3">
                  <p:embed/>
                </p:oleObj>
              </mc:Choice>
              <mc:Fallback>
                <p:oleObj name="Формула" r:id="rId23" imgW="723586" imgH="291973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1985616"/>
                        <a:ext cx="576263" cy="231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2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229815"/>
              </p:ext>
            </p:extLst>
          </p:nvPr>
        </p:nvGraphicFramePr>
        <p:xfrm>
          <a:off x="4140200" y="2679353"/>
          <a:ext cx="654050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6" name="Формула" r:id="rId25" imgW="748975" imgH="342751" progId="Equation.3">
                  <p:embed/>
                </p:oleObj>
              </mc:Choice>
              <mc:Fallback>
                <p:oleObj name="Формула" r:id="rId25" imgW="748975" imgH="342751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2679353"/>
                        <a:ext cx="654050" cy="30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3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2235"/>
              </p:ext>
            </p:extLst>
          </p:nvPr>
        </p:nvGraphicFramePr>
        <p:xfrm>
          <a:off x="5646934" y="3439841"/>
          <a:ext cx="585787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7" name="Формула" r:id="rId27" imgW="672808" imgH="342751" progId="Equation.3">
                  <p:embed/>
                </p:oleObj>
              </mc:Choice>
              <mc:Fallback>
                <p:oleObj name="Формула" r:id="rId27" imgW="672808" imgH="342751" progId="Equation.3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934" y="3439841"/>
                        <a:ext cx="585787" cy="30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4723547"/>
              </p:ext>
            </p:extLst>
          </p:nvPr>
        </p:nvGraphicFramePr>
        <p:xfrm>
          <a:off x="2708238" y="3426863"/>
          <a:ext cx="598488" cy="255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8" name="Формула" r:id="rId29" imgW="685800" imgH="292100" progId="Equation.3">
                  <p:embed/>
                </p:oleObj>
              </mc:Choice>
              <mc:Fallback>
                <p:oleObj name="Формула" r:id="rId29" imgW="685800" imgH="292100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8238" y="3426863"/>
                        <a:ext cx="598488" cy="255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5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6414297"/>
              </p:ext>
            </p:extLst>
          </p:nvPr>
        </p:nvGraphicFramePr>
        <p:xfrm>
          <a:off x="6443663" y="4444653"/>
          <a:ext cx="598487" cy="25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19" name="Формула" r:id="rId31" imgW="685800" imgH="292100" progId="Equation.3">
                  <p:embed/>
                </p:oleObj>
              </mc:Choice>
              <mc:Fallback>
                <p:oleObj name="Формула" r:id="rId31" imgW="685800" imgH="292100" progId="Equation.3">
                  <p:embed/>
                  <p:pic>
                    <p:nvPicPr>
                      <p:cNvPr id="0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3663" y="4444653"/>
                        <a:ext cx="598487" cy="255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56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438533"/>
              </p:ext>
            </p:extLst>
          </p:nvPr>
        </p:nvGraphicFramePr>
        <p:xfrm>
          <a:off x="1835150" y="4382741"/>
          <a:ext cx="631825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20" name="Формула" r:id="rId33" imgW="723586" imgH="342751" progId="Equation.3">
                  <p:embed/>
                </p:oleObj>
              </mc:Choice>
              <mc:Fallback>
                <p:oleObj name="Формула" r:id="rId33" imgW="723586" imgH="342751" progId="Equation.3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382741"/>
                        <a:ext cx="631825" cy="30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3805238" y="3009068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</a:p>
        </p:txBody>
      </p:sp>
      <p:sp>
        <p:nvSpPr>
          <p:cNvPr id="43060" name="Freeform 52"/>
          <p:cNvSpPr>
            <a:spLocks/>
          </p:cNvSpPr>
          <p:nvPr/>
        </p:nvSpPr>
        <p:spPr bwMode="auto">
          <a:xfrm>
            <a:off x="4205288" y="3339753"/>
            <a:ext cx="179387" cy="1766888"/>
          </a:xfrm>
          <a:custGeom>
            <a:avLst/>
            <a:gdLst>
              <a:gd name="T0" fmla="*/ 38100 w 113"/>
              <a:gd name="T1" fmla="*/ 0 h 1113"/>
              <a:gd name="T2" fmla="*/ 38100 w 113"/>
              <a:gd name="T3" fmla="*/ 533400 h 1113"/>
              <a:gd name="T4" fmla="*/ 247649 w 113"/>
              <a:gd name="T5" fmla="*/ 701675 h 1113"/>
              <a:gd name="T6" fmla="*/ 247649 w 113"/>
              <a:gd name="T7" fmla="*/ 1331913 h 1113"/>
              <a:gd name="T8" fmla="*/ 0 w 113"/>
              <a:gd name="T9" fmla="*/ 1466850 h 11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3"/>
              <a:gd name="T16" fmla="*/ 0 h 1113"/>
              <a:gd name="T17" fmla="*/ 156 w 113"/>
              <a:gd name="T18" fmla="*/ 924 h 11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3" h="1113">
                <a:moveTo>
                  <a:pt x="17" y="0"/>
                </a:moveTo>
                <a:lnTo>
                  <a:pt x="113" y="492"/>
                </a:lnTo>
                <a:lnTo>
                  <a:pt x="113" y="834"/>
                </a:lnTo>
                <a:lnTo>
                  <a:pt x="0" y="1113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6" name="Rectangle 57"/>
          <p:cNvSpPr>
            <a:spLocks noChangeArrowheads="1"/>
          </p:cNvSpPr>
          <p:nvPr/>
        </p:nvSpPr>
        <p:spPr bwMode="auto">
          <a:xfrm>
            <a:off x="0" y="4062413"/>
            <a:ext cx="215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sz="900"/>
              <a:t> </a:t>
            </a:r>
            <a:endParaRPr lang="ru-RU" altLang="ru-RU"/>
          </a:p>
        </p:txBody>
      </p:sp>
      <p:sp>
        <p:nvSpPr>
          <p:cNvPr id="41037" name="Text Box 77"/>
          <p:cNvSpPr txBox="1">
            <a:spLocks noChangeArrowheads="1"/>
          </p:cNvSpPr>
          <p:nvPr/>
        </p:nvSpPr>
        <p:spPr bwMode="auto">
          <a:xfrm>
            <a:off x="2411413" y="980728"/>
            <a:ext cx="792162" cy="21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Мама</a:t>
            </a:r>
          </a:p>
        </p:txBody>
      </p:sp>
      <p:sp>
        <p:nvSpPr>
          <p:cNvPr id="41041" name="Freeform 81"/>
          <p:cNvSpPr>
            <a:spLocks/>
          </p:cNvSpPr>
          <p:nvPr/>
        </p:nvSpPr>
        <p:spPr bwMode="auto">
          <a:xfrm>
            <a:off x="2243138" y="1234728"/>
            <a:ext cx="985837" cy="366713"/>
          </a:xfrm>
          <a:custGeom>
            <a:avLst/>
            <a:gdLst>
              <a:gd name="T0" fmla="*/ 0 w 621"/>
              <a:gd name="T1" fmla="*/ 1588 h 231"/>
              <a:gd name="T2" fmla="*/ 1189037 w 621"/>
              <a:gd name="T3" fmla="*/ 0 h 231"/>
              <a:gd name="T4" fmla="*/ 2058986 w 621"/>
              <a:gd name="T5" fmla="*/ 765176 h 231"/>
              <a:gd name="T6" fmla="*/ 0 60000 65536"/>
              <a:gd name="T7" fmla="*/ 0 60000 65536"/>
              <a:gd name="T8" fmla="*/ 0 60000 65536"/>
              <a:gd name="T9" fmla="*/ 0 w 621"/>
              <a:gd name="T10" fmla="*/ 0 h 231"/>
              <a:gd name="T11" fmla="*/ 1297 w 621"/>
              <a:gd name="T12" fmla="*/ 482 h 2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1" h="231">
                <a:moveTo>
                  <a:pt x="621" y="0"/>
                </a:moveTo>
                <a:lnTo>
                  <a:pt x="78" y="0"/>
                </a:lnTo>
                <a:lnTo>
                  <a:pt x="0" y="23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77"/>
          <p:cNvSpPr txBox="1">
            <a:spLocks noChangeArrowheads="1"/>
          </p:cNvSpPr>
          <p:nvPr/>
        </p:nvSpPr>
        <p:spPr bwMode="auto">
          <a:xfrm>
            <a:off x="5786438" y="983903"/>
            <a:ext cx="792162" cy="21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Папа</a:t>
            </a:r>
          </a:p>
        </p:txBody>
      </p:sp>
      <p:sp>
        <p:nvSpPr>
          <p:cNvPr id="3" name="Freeform 81"/>
          <p:cNvSpPr>
            <a:spLocks/>
          </p:cNvSpPr>
          <p:nvPr/>
        </p:nvSpPr>
        <p:spPr bwMode="auto">
          <a:xfrm>
            <a:off x="5810250" y="1239491"/>
            <a:ext cx="942975" cy="404812"/>
          </a:xfrm>
          <a:custGeom>
            <a:avLst/>
            <a:gdLst>
              <a:gd name="T0" fmla="*/ 0 w 594"/>
              <a:gd name="T1" fmla="*/ 1587 h 255"/>
              <a:gd name="T2" fmla="*/ 1189038 w 594"/>
              <a:gd name="T3" fmla="*/ 0 h 255"/>
              <a:gd name="T4" fmla="*/ 2058988 w 594"/>
              <a:gd name="T5" fmla="*/ 765174 h 255"/>
              <a:gd name="T6" fmla="*/ 0 60000 65536"/>
              <a:gd name="T7" fmla="*/ 0 60000 65536"/>
              <a:gd name="T8" fmla="*/ 0 60000 65536"/>
              <a:gd name="T9" fmla="*/ 0 w 594"/>
              <a:gd name="T10" fmla="*/ 0 h 255"/>
              <a:gd name="T11" fmla="*/ 1297 w 594"/>
              <a:gd name="T12" fmla="*/ 482 h 25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4" h="255">
                <a:moveTo>
                  <a:pt x="0" y="0"/>
                </a:moveTo>
                <a:lnTo>
                  <a:pt x="483" y="0"/>
                </a:lnTo>
                <a:lnTo>
                  <a:pt x="594" y="25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77"/>
          <p:cNvSpPr txBox="1">
            <a:spLocks noChangeArrowheads="1"/>
          </p:cNvSpPr>
          <p:nvPr/>
        </p:nvSpPr>
        <p:spPr bwMode="auto">
          <a:xfrm>
            <a:off x="3729866" y="3616366"/>
            <a:ext cx="1423987" cy="22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  е  б  ё  н  о  к 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81"/>
          <p:cNvSpPr>
            <a:spLocks/>
          </p:cNvSpPr>
          <p:nvPr/>
        </p:nvSpPr>
        <p:spPr bwMode="auto">
          <a:xfrm>
            <a:off x="5380382" y="5427316"/>
            <a:ext cx="2419734" cy="298430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21" h="10000">
                <a:moveTo>
                  <a:pt x="8821" y="10000"/>
                </a:moveTo>
                <a:lnTo>
                  <a:pt x="1731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49"/>
          <p:cNvSpPr txBox="1">
            <a:spLocks noChangeArrowheads="1"/>
          </p:cNvSpPr>
          <p:nvPr/>
        </p:nvSpPr>
        <p:spPr bwMode="auto">
          <a:xfrm>
            <a:off x="3822700" y="1430736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</a:t>
            </a:r>
          </a:p>
        </p:txBody>
      </p:sp>
      <p:sp>
        <p:nvSpPr>
          <p:cNvPr id="7" name="Freeform 30"/>
          <p:cNvSpPr>
            <a:spLocks/>
          </p:cNvSpPr>
          <p:nvPr/>
        </p:nvSpPr>
        <p:spPr bwMode="auto">
          <a:xfrm>
            <a:off x="2779713" y="2107853"/>
            <a:ext cx="342900" cy="387350"/>
          </a:xfrm>
          <a:custGeom>
            <a:avLst/>
            <a:gdLst>
              <a:gd name="T0" fmla="*/ 0 w 216"/>
              <a:gd name="T1" fmla="*/ 0 h 244"/>
              <a:gd name="T2" fmla="*/ 342900 w 216"/>
              <a:gd name="T3" fmla="*/ 387350 h 244"/>
              <a:gd name="T4" fmla="*/ 0 60000 65536"/>
              <a:gd name="T5" fmla="*/ 0 60000 65536"/>
              <a:gd name="T6" fmla="*/ 0 w 216"/>
              <a:gd name="T7" fmla="*/ 0 h 244"/>
              <a:gd name="T8" fmla="*/ 216 w 216"/>
              <a:gd name="T9" fmla="*/ 244 h 24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16" h="244">
                <a:moveTo>
                  <a:pt x="0" y="0"/>
                </a:moveTo>
                <a:lnTo>
                  <a:pt x="216" y="244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reeform 30"/>
          <p:cNvSpPr>
            <a:spLocks/>
          </p:cNvSpPr>
          <p:nvPr/>
        </p:nvSpPr>
        <p:spPr bwMode="auto">
          <a:xfrm flipH="1">
            <a:off x="2328863" y="2107853"/>
            <a:ext cx="342900" cy="387350"/>
          </a:xfrm>
          <a:custGeom>
            <a:avLst/>
            <a:gdLst>
              <a:gd name="T0" fmla="*/ 0 w 216"/>
              <a:gd name="T1" fmla="*/ 0 h 244"/>
              <a:gd name="T2" fmla="*/ 342900 w 216"/>
              <a:gd name="T3" fmla="*/ 387350 h 244"/>
              <a:gd name="T4" fmla="*/ 0 60000 65536"/>
              <a:gd name="T5" fmla="*/ 0 60000 65536"/>
              <a:gd name="T6" fmla="*/ 0 w 216"/>
              <a:gd name="T7" fmla="*/ 0 h 244"/>
              <a:gd name="T8" fmla="*/ 216 w 216"/>
              <a:gd name="T9" fmla="*/ 244 h 24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16" h="244">
                <a:moveTo>
                  <a:pt x="0" y="0"/>
                </a:moveTo>
                <a:lnTo>
                  <a:pt x="216" y="244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reeform 30"/>
          <p:cNvSpPr>
            <a:spLocks/>
          </p:cNvSpPr>
          <p:nvPr/>
        </p:nvSpPr>
        <p:spPr bwMode="auto">
          <a:xfrm>
            <a:off x="6313488" y="2103091"/>
            <a:ext cx="342900" cy="387350"/>
          </a:xfrm>
          <a:custGeom>
            <a:avLst/>
            <a:gdLst>
              <a:gd name="T0" fmla="*/ 0 w 216"/>
              <a:gd name="T1" fmla="*/ 0 h 244"/>
              <a:gd name="T2" fmla="*/ 342900 w 216"/>
              <a:gd name="T3" fmla="*/ 387350 h 244"/>
              <a:gd name="T4" fmla="*/ 0 60000 65536"/>
              <a:gd name="T5" fmla="*/ 0 60000 65536"/>
              <a:gd name="T6" fmla="*/ 0 w 216"/>
              <a:gd name="T7" fmla="*/ 0 h 244"/>
              <a:gd name="T8" fmla="*/ 216 w 216"/>
              <a:gd name="T9" fmla="*/ 244 h 24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16" h="244">
                <a:moveTo>
                  <a:pt x="0" y="0"/>
                </a:moveTo>
                <a:lnTo>
                  <a:pt x="216" y="244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reeform 30"/>
          <p:cNvSpPr>
            <a:spLocks/>
          </p:cNvSpPr>
          <p:nvPr/>
        </p:nvSpPr>
        <p:spPr bwMode="auto">
          <a:xfrm flipH="1">
            <a:off x="5864225" y="2103091"/>
            <a:ext cx="342900" cy="387350"/>
          </a:xfrm>
          <a:custGeom>
            <a:avLst/>
            <a:gdLst>
              <a:gd name="T0" fmla="*/ 0 w 216"/>
              <a:gd name="T1" fmla="*/ 0 h 244"/>
              <a:gd name="T2" fmla="*/ 342900 w 216"/>
              <a:gd name="T3" fmla="*/ 387350 h 244"/>
              <a:gd name="T4" fmla="*/ 0 60000 65536"/>
              <a:gd name="T5" fmla="*/ 0 60000 65536"/>
              <a:gd name="T6" fmla="*/ 0 w 216"/>
              <a:gd name="T7" fmla="*/ 0 h 244"/>
              <a:gd name="T8" fmla="*/ 216 w 216"/>
              <a:gd name="T9" fmla="*/ 244 h 24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16" h="244">
                <a:moveTo>
                  <a:pt x="0" y="0"/>
                </a:moveTo>
                <a:lnTo>
                  <a:pt x="216" y="244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Freeform 52"/>
          <p:cNvSpPr>
            <a:spLocks/>
          </p:cNvSpPr>
          <p:nvPr/>
        </p:nvSpPr>
        <p:spPr bwMode="auto">
          <a:xfrm>
            <a:off x="2528888" y="1752253"/>
            <a:ext cx="1571625" cy="511175"/>
          </a:xfrm>
          <a:custGeom>
            <a:avLst/>
            <a:gdLst>
              <a:gd name="T0" fmla="*/ 38100 w 990"/>
              <a:gd name="T1" fmla="*/ 0 h 322"/>
              <a:gd name="T2" fmla="*/ 38100 w 990"/>
              <a:gd name="T3" fmla="*/ 533400 h 322"/>
              <a:gd name="T4" fmla="*/ 247650 w 990"/>
              <a:gd name="T5" fmla="*/ 701675 h 322"/>
              <a:gd name="T6" fmla="*/ 247650 w 990"/>
              <a:gd name="T7" fmla="*/ 1331913 h 322"/>
              <a:gd name="T8" fmla="*/ 0 w 990"/>
              <a:gd name="T9" fmla="*/ 1466850 h 3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90"/>
              <a:gd name="T16" fmla="*/ 0 h 322"/>
              <a:gd name="T17" fmla="*/ 156 w 990"/>
              <a:gd name="T18" fmla="*/ 924 h 32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90" h="322">
                <a:moveTo>
                  <a:pt x="989" y="0"/>
                </a:moveTo>
                <a:lnTo>
                  <a:pt x="990" y="102"/>
                </a:lnTo>
                <a:lnTo>
                  <a:pt x="0" y="322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reeform 52"/>
          <p:cNvSpPr>
            <a:spLocks/>
          </p:cNvSpPr>
          <p:nvPr/>
        </p:nvSpPr>
        <p:spPr bwMode="auto">
          <a:xfrm>
            <a:off x="2938463" y="1754736"/>
            <a:ext cx="1314450" cy="527742"/>
          </a:xfrm>
          <a:custGeom>
            <a:avLst/>
            <a:gdLst>
              <a:gd name="T0" fmla="*/ 38100 w 828"/>
              <a:gd name="T1" fmla="*/ 0 h 340"/>
              <a:gd name="T2" fmla="*/ 38100 w 828"/>
              <a:gd name="T3" fmla="*/ 533400 h 340"/>
              <a:gd name="T4" fmla="*/ 247650 w 828"/>
              <a:gd name="T5" fmla="*/ 701675 h 340"/>
              <a:gd name="T6" fmla="*/ 247650 w 828"/>
              <a:gd name="T7" fmla="*/ 1331913 h 340"/>
              <a:gd name="T8" fmla="*/ 0 w 828"/>
              <a:gd name="T9" fmla="*/ 1466850 h 3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28"/>
              <a:gd name="T16" fmla="*/ 0 h 340"/>
              <a:gd name="T17" fmla="*/ 156 w 828"/>
              <a:gd name="T18" fmla="*/ 924 h 3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28" h="340">
                <a:moveTo>
                  <a:pt x="828" y="0"/>
                </a:moveTo>
                <a:lnTo>
                  <a:pt x="828" y="156"/>
                </a:lnTo>
                <a:lnTo>
                  <a:pt x="0" y="340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Freeform 52"/>
          <p:cNvSpPr>
            <a:spLocks/>
          </p:cNvSpPr>
          <p:nvPr/>
        </p:nvSpPr>
        <p:spPr bwMode="auto">
          <a:xfrm>
            <a:off x="4805363" y="1754736"/>
            <a:ext cx="1647825" cy="513455"/>
          </a:xfrm>
          <a:custGeom>
            <a:avLst/>
            <a:gdLst>
              <a:gd name="T0" fmla="*/ 38100 w 1038"/>
              <a:gd name="T1" fmla="*/ 0 h 327"/>
              <a:gd name="T2" fmla="*/ 38100 w 1038"/>
              <a:gd name="T3" fmla="*/ 533401 h 327"/>
              <a:gd name="T4" fmla="*/ 247650 w 1038"/>
              <a:gd name="T5" fmla="*/ 701676 h 327"/>
              <a:gd name="T6" fmla="*/ 247650 w 1038"/>
              <a:gd name="T7" fmla="*/ 1331914 h 327"/>
              <a:gd name="T8" fmla="*/ 0 w 1038"/>
              <a:gd name="T9" fmla="*/ 1466851 h 3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"/>
              <a:gd name="T16" fmla="*/ 0 h 327"/>
              <a:gd name="T17" fmla="*/ 156 w 1038"/>
              <a:gd name="T18" fmla="*/ 924 h 3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" h="327">
                <a:moveTo>
                  <a:pt x="0" y="0"/>
                </a:moveTo>
                <a:lnTo>
                  <a:pt x="0" y="101"/>
                </a:lnTo>
                <a:lnTo>
                  <a:pt x="1038" y="327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Freeform 52"/>
          <p:cNvSpPr>
            <a:spLocks/>
          </p:cNvSpPr>
          <p:nvPr/>
        </p:nvSpPr>
        <p:spPr bwMode="auto">
          <a:xfrm>
            <a:off x="4662488" y="1754736"/>
            <a:ext cx="1371600" cy="542030"/>
          </a:xfrm>
          <a:custGeom>
            <a:avLst/>
            <a:gdLst>
              <a:gd name="T0" fmla="*/ 38100 w 864"/>
              <a:gd name="T1" fmla="*/ 0 h 346"/>
              <a:gd name="T2" fmla="*/ 38100 w 864"/>
              <a:gd name="T3" fmla="*/ 533400 h 346"/>
              <a:gd name="T4" fmla="*/ 247650 w 864"/>
              <a:gd name="T5" fmla="*/ 701675 h 346"/>
              <a:gd name="T6" fmla="*/ 247650 w 864"/>
              <a:gd name="T7" fmla="*/ 1331913 h 346"/>
              <a:gd name="T8" fmla="*/ 0 w 864"/>
              <a:gd name="T9" fmla="*/ 1466850 h 34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4"/>
              <a:gd name="T16" fmla="*/ 0 h 346"/>
              <a:gd name="T17" fmla="*/ 156 w 864"/>
              <a:gd name="T18" fmla="*/ 924 h 34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4" h="346">
                <a:moveTo>
                  <a:pt x="0" y="0"/>
                </a:moveTo>
                <a:lnTo>
                  <a:pt x="0" y="159"/>
                </a:lnTo>
                <a:lnTo>
                  <a:pt x="864" y="346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Freeform 52"/>
          <p:cNvSpPr>
            <a:spLocks/>
          </p:cNvSpPr>
          <p:nvPr/>
        </p:nvSpPr>
        <p:spPr bwMode="auto">
          <a:xfrm>
            <a:off x="4038600" y="5630516"/>
            <a:ext cx="28575" cy="541337"/>
          </a:xfrm>
          <a:custGeom>
            <a:avLst/>
            <a:gdLst>
              <a:gd name="T0" fmla="*/ 38100 w 18"/>
              <a:gd name="T1" fmla="*/ 0 h 341"/>
              <a:gd name="T2" fmla="*/ 38100 w 18"/>
              <a:gd name="T3" fmla="*/ 533400 h 341"/>
              <a:gd name="T4" fmla="*/ 247650 w 18"/>
              <a:gd name="T5" fmla="*/ 701674 h 341"/>
              <a:gd name="T6" fmla="*/ 247650 w 18"/>
              <a:gd name="T7" fmla="*/ 1331911 h 341"/>
              <a:gd name="T8" fmla="*/ 0 w 18"/>
              <a:gd name="T9" fmla="*/ 1466849 h 3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"/>
              <a:gd name="T16" fmla="*/ 0 h 341"/>
              <a:gd name="T17" fmla="*/ 156 w 18"/>
              <a:gd name="T18" fmla="*/ 924 h 3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" h="341">
                <a:moveTo>
                  <a:pt x="18" y="341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3609975" y="5478116"/>
            <a:ext cx="619125" cy="157162"/>
          </a:xfrm>
          <a:custGeom>
            <a:avLst/>
            <a:gdLst>
              <a:gd name="T0" fmla="*/ 0 w 390"/>
              <a:gd name="T1" fmla="*/ 0 h 99"/>
              <a:gd name="T2" fmla="*/ 342900 w 390"/>
              <a:gd name="T3" fmla="*/ 387349 h 99"/>
              <a:gd name="T4" fmla="*/ 0 60000 65536"/>
              <a:gd name="T5" fmla="*/ 0 60000 65536"/>
              <a:gd name="T6" fmla="*/ 0 w 390"/>
              <a:gd name="T7" fmla="*/ 0 h 99"/>
              <a:gd name="T8" fmla="*/ 216 w 390"/>
              <a:gd name="T9" fmla="*/ 244 h 9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90" h="99">
                <a:moveTo>
                  <a:pt x="390" y="99"/>
                </a:moveTo>
                <a:lnTo>
                  <a:pt x="3" y="99"/>
                </a:lnTo>
                <a:lnTo>
                  <a:pt x="0" y="0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49"/>
          <p:cNvSpPr txBox="1">
            <a:spLocks noChangeArrowheads="1"/>
          </p:cNvSpPr>
          <p:nvPr/>
        </p:nvSpPr>
        <p:spPr bwMode="auto">
          <a:xfrm>
            <a:off x="3817938" y="6178203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</a:t>
            </a:r>
          </a:p>
        </p:txBody>
      </p:sp>
      <p:sp>
        <p:nvSpPr>
          <p:cNvPr id="18" name="Freeform 52"/>
          <p:cNvSpPr>
            <a:spLocks/>
          </p:cNvSpPr>
          <p:nvPr/>
        </p:nvSpPr>
        <p:spPr bwMode="auto">
          <a:xfrm>
            <a:off x="4765675" y="5635278"/>
            <a:ext cx="39688" cy="536575"/>
          </a:xfrm>
          <a:custGeom>
            <a:avLst/>
            <a:gdLst>
              <a:gd name="T0" fmla="*/ 38100 w 25"/>
              <a:gd name="T1" fmla="*/ 0 h 338"/>
              <a:gd name="T2" fmla="*/ 38100 w 25"/>
              <a:gd name="T3" fmla="*/ 533400 h 338"/>
              <a:gd name="T4" fmla="*/ 247653 w 25"/>
              <a:gd name="T5" fmla="*/ 701675 h 338"/>
              <a:gd name="T6" fmla="*/ 247653 w 25"/>
              <a:gd name="T7" fmla="*/ 1331913 h 338"/>
              <a:gd name="T8" fmla="*/ 0 w 25"/>
              <a:gd name="T9" fmla="*/ 1466850 h 33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"/>
              <a:gd name="T16" fmla="*/ 0 h 338"/>
              <a:gd name="T17" fmla="*/ 156 w 25"/>
              <a:gd name="T18" fmla="*/ 924 h 33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" h="338">
                <a:moveTo>
                  <a:pt x="0" y="338"/>
                </a:moveTo>
                <a:lnTo>
                  <a:pt x="25" y="0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Freeform 30"/>
          <p:cNvSpPr>
            <a:spLocks/>
          </p:cNvSpPr>
          <p:nvPr/>
        </p:nvSpPr>
        <p:spPr bwMode="auto">
          <a:xfrm>
            <a:off x="2627313" y="4444653"/>
            <a:ext cx="1739900" cy="1474788"/>
          </a:xfrm>
          <a:custGeom>
            <a:avLst/>
            <a:gdLst>
              <a:gd name="T0" fmla="*/ 0 w 1005"/>
              <a:gd name="T1" fmla="*/ 0 h 972"/>
              <a:gd name="T2" fmla="*/ 373949 w 1005"/>
              <a:gd name="T3" fmla="*/ 370214 h 972"/>
              <a:gd name="T4" fmla="*/ 0 60000 65536"/>
              <a:gd name="T5" fmla="*/ 0 60000 65536"/>
              <a:gd name="T6" fmla="*/ 0 w 1005"/>
              <a:gd name="T7" fmla="*/ 0 h 972"/>
              <a:gd name="T8" fmla="*/ 216 w 1005"/>
              <a:gd name="T9" fmla="*/ 244 h 97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05" h="972">
                <a:moveTo>
                  <a:pt x="1005" y="897"/>
                </a:moveTo>
                <a:lnTo>
                  <a:pt x="1005" y="972"/>
                </a:lnTo>
                <a:lnTo>
                  <a:pt x="699" y="969"/>
                </a:lnTo>
                <a:lnTo>
                  <a:pt x="285" y="759"/>
                </a:lnTo>
                <a:lnTo>
                  <a:pt x="0" y="414"/>
                </a:lnTo>
                <a:lnTo>
                  <a:pt x="3" y="9"/>
                </a:lnTo>
                <a:lnTo>
                  <a:pt x="114" y="0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Freeform 52"/>
          <p:cNvSpPr>
            <a:spLocks/>
          </p:cNvSpPr>
          <p:nvPr/>
        </p:nvSpPr>
        <p:spPr bwMode="auto">
          <a:xfrm>
            <a:off x="3709988" y="5868641"/>
            <a:ext cx="219075" cy="300037"/>
          </a:xfrm>
          <a:custGeom>
            <a:avLst/>
            <a:gdLst>
              <a:gd name="T0" fmla="*/ 38100 w 138"/>
              <a:gd name="T1" fmla="*/ 0 h 189"/>
              <a:gd name="T2" fmla="*/ 38100 w 138"/>
              <a:gd name="T3" fmla="*/ 533399 h 189"/>
              <a:gd name="T4" fmla="*/ 247650 w 138"/>
              <a:gd name="T5" fmla="*/ 701674 h 189"/>
              <a:gd name="T6" fmla="*/ 247650 w 138"/>
              <a:gd name="T7" fmla="*/ 1331910 h 189"/>
              <a:gd name="T8" fmla="*/ 0 w 138"/>
              <a:gd name="T9" fmla="*/ 1466848 h 1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8"/>
              <a:gd name="T16" fmla="*/ 0 h 189"/>
              <a:gd name="T17" fmla="*/ 156 w 138"/>
              <a:gd name="T18" fmla="*/ 924 h 18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8" h="189">
                <a:moveTo>
                  <a:pt x="138" y="189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Freeform 52"/>
          <p:cNvSpPr>
            <a:spLocks/>
          </p:cNvSpPr>
          <p:nvPr/>
        </p:nvSpPr>
        <p:spPr bwMode="auto">
          <a:xfrm>
            <a:off x="4895850" y="5863878"/>
            <a:ext cx="238125" cy="304800"/>
          </a:xfrm>
          <a:custGeom>
            <a:avLst/>
            <a:gdLst>
              <a:gd name="T0" fmla="*/ 38100 w 150"/>
              <a:gd name="T1" fmla="*/ 0 h 192"/>
              <a:gd name="T2" fmla="*/ 38100 w 150"/>
              <a:gd name="T3" fmla="*/ 533400 h 192"/>
              <a:gd name="T4" fmla="*/ 247650 w 150"/>
              <a:gd name="T5" fmla="*/ 701675 h 192"/>
              <a:gd name="T6" fmla="*/ 247650 w 150"/>
              <a:gd name="T7" fmla="*/ 1331913 h 192"/>
              <a:gd name="T8" fmla="*/ 0 w 150"/>
              <a:gd name="T9" fmla="*/ 1466850 h 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0"/>
              <a:gd name="T16" fmla="*/ 0 h 192"/>
              <a:gd name="T17" fmla="*/ 156 w 150"/>
              <a:gd name="T18" fmla="*/ 924 h 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0" h="192">
                <a:moveTo>
                  <a:pt x="0" y="192"/>
                </a:moveTo>
                <a:lnTo>
                  <a:pt x="150" y="0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Box 49"/>
          <p:cNvSpPr txBox="1">
            <a:spLocks noChangeArrowheads="1"/>
          </p:cNvSpPr>
          <p:nvPr/>
        </p:nvSpPr>
        <p:spPr bwMode="auto">
          <a:xfrm>
            <a:off x="3825875" y="1034796"/>
            <a:ext cx="1225550" cy="32400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10800" rIns="18000" bIns="10800" anchor="ctr" anchorCtr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«Я»</a:t>
            </a:r>
          </a:p>
        </p:txBody>
      </p:sp>
      <p:sp>
        <p:nvSpPr>
          <p:cNvPr id="23" name="Freeform 52"/>
          <p:cNvSpPr>
            <a:spLocks/>
          </p:cNvSpPr>
          <p:nvPr/>
        </p:nvSpPr>
        <p:spPr bwMode="auto">
          <a:xfrm>
            <a:off x="2919413" y="1190278"/>
            <a:ext cx="903287" cy="525463"/>
          </a:xfrm>
          <a:custGeom>
            <a:avLst/>
            <a:gdLst>
              <a:gd name="T0" fmla="*/ 38100 w 569"/>
              <a:gd name="T1" fmla="*/ 0 h 331"/>
              <a:gd name="T2" fmla="*/ 38100 w 569"/>
              <a:gd name="T3" fmla="*/ 533401 h 331"/>
              <a:gd name="T4" fmla="*/ 247650 w 569"/>
              <a:gd name="T5" fmla="*/ 701676 h 331"/>
              <a:gd name="T6" fmla="*/ 247650 w 569"/>
              <a:gd name="T7" fmla="*/ 1331914 h 331"/>
              <a:gd name="T8" fmla="*/ 0 w 569"/>
              <a:gd name="T9" fmla="*/ 1466851 h 3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9"/>
              <a:gd name="T16" fmla="*/ 0 h 331"/>
              <a:gd name="T17" fmla="*/ 156 w 569"/>
              <a:gd name="T18" fmla="*/ 924 h 33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9" h="331">
                <a:moveTo>
                  <a:pt x="569" y="0"/>
                </a:moveTo>
                <a:lnTo>
                  <a:pt x="479" y="0"/>
                </a:lnTo>
                <a:lnTo>
                  <a:pt x="0" y="331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Freeform 52"/>
          <p:cNvSpPr>
            <a:spLocks/>
          </p:cNvSpPr>
          <p:nvPr/>
        </p:nvSpPr>
        <p:spPr bwMode="auto">
          <a:xfrm>
            <a:off x="5051425" y="1191866"/>
            <a:ext cx="1058863" cy="528637"/>
          </a:xfrm>
          <a:custGeom>
            <a:avLst/>
            <a:gdLst>
              <a:gd name="T0" fmla="*/ 38100 w 667"/>
              <a:gd name="T1" fmla="*/ 0 h 333"/>
              <a:gd name="T2" fmla="*/ 38100 w 667"/>
              <a:gd name="T3" fmla="*/ 533399 h 333"/>
              <a:gd name="T4" fmla="*/ 247650 w 667"/>
              <a:gd name="T5" fmla="*/ 701674 h 333"/>
              <a:gd name="T6" fmla="*/ 247650 w 667"/>
              <a:gd name="T7" fmla="*/ 1331911 h 333"/>
              <a:gd name="T8" fmla="*/ 0 w 667"/>
              <a:gd name="T9" fmla="*/ 1466849 h 3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7"/>
              <a:gd name="T16" fmla="*/ 0 h 333"/>
              <a:gd name="T17" fmla="*/ 156 w 667"/>
              <a:gd name="T18" fmla="*/ 924 h 3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7" h="333">
                <a:moveTo>
                  <a:pt x="0" y="0"/>
                </a:moveTo>
                <a:lnTo>
                  <a:pt x="85" y="0"/>
                </a:lnTo>
                <a:lnTo>
                  <a:pt x="667" y="333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9790" name="Object 9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9615277"/>
              </p:ext>
            </p:extLst>
          </p:nvPr>
        </p:nvGraphicFramePr>
        <p:xfrm>
          <a:off x="1476375" y="1996728"/>
          <a:ext cx="965200" cy="29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21" name="Формула" r:id="rId35" imgW="812447" imgH="241195" progId="Equation.3">
                  <p:embed/>
                </p:oleObj>
              </mc:Choice>
              <mc:Fallback>
                <p:oleObj name="Формула" r:id="rId35" imgW="812447" imgH="241195" progId="Equation.3">
                  <p:embed/>
                  <p:pic>
                    <p:nvPicPr>
                      <p:cNvPr id="0" name="Object 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996728"/>
                        <a:ext cx="965200" cy="2905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92" name="Object 9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214098"/>
              </p:ext>
            </p:extLst>
          </p:nvPr>
        </p:nvGraphicFramePr>
        <p:xfrm>
          <a:off x="6537325" y="1958628"/>
          <a:ext cx="949325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22" name="Формула" r:id="rId37" imgW="800100" imgH="279400" progId="Equation.3">
                  <p:embed/>
                </p:oleObj>
              </mc:Choice>
              <mc:Fallback>
                <p:oleObj name="Формула" r:id="rId37" imgW="800100" imgH="279400" progId="Equation.3">
                  <p:embed/>
                  <p:pic>
                    <p:nvPicPr>
                      <p:cNvPr id="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7325" y="1958628"/>
                        <a:ext cx="949325" cy="33655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Freeform 30"/>
          <p:cNvSpPr>
            <a:spLocks/>
          </p:cNvSpPr>
          <p:nvPr/>
        </p:nvSpPr>
        <p:spPr bwMode="auto">
          <a:xfrm>
            <a:off x="1976438" y="2311053"/>
            <a:ext cx="114300" cy="381000"/>
          </a:xfrm>
          <a:custGeom>
            <a:avLst/>
            <a:gdLst>
              <a:gd name="T0" fmla="*/ 0 w 72"/>
              <a:gd name="T1" fmla="*/ 0 h 240"/>
              <a:gd name="T2" fmla="*/ 342900 w 72"/>
              <a:gd name="T3" fmla="*/ 387350 h 240"/>
              <a:gd name="T4" fmla="*/ 0 60000 65536"/>
              <a:gd name="T5" fmla="*/ 0 60000 65536"/>
              <a:gd name="T6" fmla="*/ 0 w 72"/>
              <a:gd name="T7" fmla="*/ 0 h 240"/>
              <a:gd name="T8" fmla="*/ 216 w 72"/>
              <a:gd name="T9" fmla="*/ 244 h 24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2" h="240">
                <a:moveTo>
                  <a:pt x="72" y="240"/>
                </a:moveTo>
                <a:lnTo>
                  <a:pt x="0" y="240"/>
                </a:lnTo>
                <a:lnTo>
                  <a:pt x="0" y="0"/>
                </a:lnTo>
              </a:path>
            </a:pathLst>
          </a:custGeom>
          <a:noFill/>
          <a:ln w="38100" cap="flat" cmpd="dbl">
            <a:solidFill>
              <a:schemeClr val="tx1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6" name="Object 34" descr="40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4218767"/>
              </p:ext>
            </p:extLst>
          </p:nvPr>
        </p:nvGraphicFramePr>
        <p:xfrm>
          <a:off x="4538663" y="4228753"/>
          <a:ext cx="143668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23" name="Формула" r:id="rId39" imgW="1155199" imgH="304668" progId="Equation.3">
                  <p:embed/>
                </p:oleObj>
              </mc:Choice>
              <mc:Fallback>
                <p:oleObj name="Формула" r:id="rId39" imgW="1155199" imgH="304668" progId="Equation.3">
                  <p:embed/>
                  <p:pic>
                    <p:nvPicPr>
                      <p:cNvPr id="0" name="Object 34" descr="40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8663" y="4228753"/>
                        <a:ext cx="1436687" cy="390525"/>
                      </a:xfrm>
                      <a:prstGeom prst="rect">
                        <a:avLst/>
                      </a:prstGeom>
                      <a:pattFill prst="pct40">
                        <a:fgClr>
                          <a:srgbClr val="F6DDA0"/>
                        </a:fgClr>
                        <a:bgClr>
                          <a:schemeClr val="bg1"/>
                        </a:bgClr>
                      </a:pattFill>
                      <a:ln w="9525">
                        <a:solidFill>
                          <a:srgbClr val="3399FF"/>
                        </a:solidFill>
                        <a:prstDash val="dash"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Freeform 30"/>
          <p:cNvSpPr>
            <a:spLocks/>
          </p:cNvSpPr>
          <p:nvPr/>
        </p:nvSpPr>
        <p:spPr bwMode="auto">
          <a:xfrm flipH="1">
            <a:off x="4633913" y="5478116"/>
            <a:ext cx="582612" cy="158750"/>
          </a:xfrm>
          <a:custGeom>
            <a:avLst/>
            <a:gdLst>
              <a:gd name="T0" fmla="*/ 0 w 390"/>
              <a:gd name="T1" fmla="*/ 0 h 99"/>
              <a:gd name="T2" fmla="*/ 322677 w 390"/>
              <a:gd name="T3" fmla="*/ 391263 h 99"/>
              <a:gd name="T4" fmla="*/ 0 60000 65536"/>
              <a:gd name="T5" fmla="*/ 0 60000 65536"/>
              <a:gd name="T6" fmla="*/ 0 w 390"/>
              <a:gd name="T7" fmla="*/ 0 h 99"/>
              <a:gd name="T8" fmla="*/ 216 w 390"/>
              <a:gd name="T9" fmla="*/ 244 h 9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90" h="99">
                <a:moveTo>
                  <a:pt x="390" y="99"/>
                </a:moveTo>
                <a:lnTo>
                  <a:pt x="3" y="99"/>
                </a:lnTo>
                <a:lnTo>
                  <a:pt x="0" y="0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Freeform 22"/>
          <p:cNvSpPr>
            <a:spLocks/>
          </p:cNvSpPr>
          <p:nvPr/>
        </p:nvSpPr>
        <p:spPr bwMode="auto">
          <a:xfrm flipH="1">
            <a:off x="6011861" y="3447282"/>
            <a:ext cx="366217" cy="530225"/>
          </a:xfrm>
          <a:custGeom>
            <a:avLst/>
            <a:gdLst>
              <a:gd name="T0" fmla="*/ 0 w 102"/>
              <a:gd name="T1" fmla="*/ 0 h 336"/>
              <a:gd name="T2" fmla="*/ 452438 w 102"/>
              <a:gd name="T3" fmla="*/ 527050 h 336"/>
              <a:gd name="T4" fmla="*/ 0 60000 65536"/>
              <a:gd name="T5" fmla="*/ 0 60000 65536"/>
              <a:gd name="T6" fmla="*/ 0 w 102"/>
              <a:gd name="T7" fmla="*/ 0 h 336"/>
              <a:gd name="T8" fmla="*/ 285 w 102"/>
              <a:gd name="T9" fmla="*/ 332 h 336"/>
              <a:gd name="connsiteX0" fmla="*/ 0 w 20814"/>
              <a:gd name="connsiteY0" fmla="*/ 0 h 9818"/>
              <a:gd name="connsiteX1" fmla="*/ 11402 w 20814"/>
              <a:gd name="connsiteY1" fmla="*/ 5889 h 9818"/>
              <a:gd name="connsiteX2" fmla="*/ 20814 w 20814"/>
              <a:gd name="connsiteY2" fmla="*/ 9818 h 9818"/>
              <a:gd name="connsiteX0" fmla="*/ 0 w 10866"/>
              <a:gd name="connsiteY0" fmla="*/ 0 h 9814"/>
              <a:gd name="connsiteX1" fmla="*/ 6344 w 10866"/>
              <a:gd name="connsiteY1" fmla="*/ 5812 h 9814"/>
              <a:gd name="connsiteX2" fmla="*/ 10866 w 10866"/>
              <a:gd name="connsiteY2" fmla="*/ 9814 h 9814"/>
              <a:gd name="connsiteX0" fmla="*/ 5 w 10005"/>
              <a:gd name="connsiteY0" fmla="*/ 0 h 10000"/>
              <a:gd name="connsiteX1" fmla="*/ 5843 w 10005"/>
              <a:gd name="connsiteY1" fmla="*/ 5922 h 10000"/>
              <a:gd name="connsiteX2" fmla="*/ 10005 w 10005"/>
              <a:gd name="connsiteY2" fmla="*/ 10000 h 10000"/>
              <a:gd name="connsiteX0" fmla="*/ 9 w 10009"/>
              <a:gd name="connsiteY0" fmla="*/ 0 h 10000"/>
              <a:gd name="connsiteX1" fmla="*/ 4253 w 10009"/>
              <a:gd name="connsiteY1" fmla="*/ 6301 h 10000"/>
              <a:gd name="connsiteX2" fmla="*/ 10009 w 10009"/>
              <a:gd name="connsiteY2" fmla="*/ 10000 h 10000"/>
              <a:gd name="connsiteX0" fmla="*/ 17 w 10017"/>
              <a:gd name="connsiteY0" fmla="*/ 0 h 10000"/>
              <a:gd name="connsiteX1" fmla="*/ 2961 w 10017"/>
              <a:gd name="connsiteY1" fmla="*/ 6660 h 10000"/>
              <a:gd name="connsiteX2" fmla="*/ 10017 w 10017"/>
              <a:gd name="connsiteY2" fmla="*/ 10000 h 10000"/>
              <a:gd name="connsiteX0" fmla="*/ 0 w 10000"/>
              <a:gd name="connsiteY0" fmla="*/ 0 h 10000"/>
              <a:gd name="connsiteX1" fmla="*/ 2944 w 10000"/>
              <a:gd name="connsiteY1" fmla="*/ 666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2944 w 10000"/>
              <a:gd name="connsiteY1" fmla="*/ 6660 h 10000"/>
              <a:gd name="connsiteX2" fmla="*/ 1000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0"/>
                </a:moveTo>
                <a:cubicBezTo>
                  <a:pt x="81" y="5087"/>
                  <a:pt x="998" y="4686"/>
                  <a:pt x="2944" y="6660"/>
                </a:cubicBezTo>
                <a:lnTo>
                  <a:pt x="10000" y="10000"/>
                </a:lnTo>
              </a:path>
            </a:pathLst>
          </a:custGeom>
          <a:noFill/>
          <a:ln w="889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Freeform 30"/>
          <p:cNvSpPr>
            <a:spLocks/>
          </p:cNvSpPr>
          <p:nvPr/>
        </p:nvSpPr>
        <p:spPr bwMode="auto">
          <a:xfrm flipH="1">
            <a:off x="6892925" y="2299941"/>
            <a:ext cx="114300" cy="381000"/>
          </a:xfrm>
          <a:custGeom>
            <a:avLst/>
            <a:gdLst>
              <a:gd name="T0" fmla="*/ 0 w 72"/>
              <a:gd name="T1" fmla="*/ 0 h 240"/>
              <a:gd name="T2" fmla="*/ 342900 w 72"/>
              <a:gd name="T3" fmla="*/ 387350 h 240"/>
              <a:gd name="T4" fmla="*/ 0 60000 65536"/>
              <a:gd name="T5" fmla="*/ 0 60000 65536"/>
              <a:gd name="T6" fmla="*/ 0 w 72"/>
              <a:gd name="T7" fmla="*/ 0 h 240"/>
              <a:gd name="T8" fmla="*/ 216 w 72"/>
              <a:gd name="T9" fmla="*/ 244 h 24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2" h="240">
                <a:moveTo>
                  <a:pt x="72" y="240"/>
                </a:moveTo>
                <a:lnTo>
                  <a:pt x="0" y="240"/>
                </a:lnTo>
                <a:lnTo>
                  <a:pt x="0" y="0"/>
                </a:lnTo>
              </a:path>
            </a:pathLst>
          </a:custGeom>
          <a:noFill/>
          <a:ln w="38100" cap="flat" cmpd="dbl">
            <a:solidFill>
              <a:schemeClr val="tx1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Freeform 30"/>
          <p:cNvSpPr>
            <a:spLocks/>
          </p:cNvSpPr>
          <p:nvPr/>
        </p:nvSpPr>
        <p:spPr bwMode="auto">
          <a:xfrm>
            <a:off x="4500563" y="4392266"/>
            <a:ext cx="1727200" cy="1541462"/>
          </a:xfrm>
          <a:custGeom>
            <a:avLst/>
            <a:gdLst>
              <a:gd name="T0" fmla="*/ 0 w 1088"/>
              <a:gd name="T1" fmla="*/ 0 h 971"/>
              <a:gd name="T2" fmla="*/ 342900 w 1088"/>
              <a:gd name="T3" fmla="*/ 387350 h 971"/>
              <a:gd name="T4" fmla="*/ 0 60000 65536"/>
              <a:gd name="T5" fmla="*/ 0 60000 65536"/>
              <a:gd name="T6" fmla="*/ 0 w 1088"/>
              <a:gd name="T7" fmla="*/ 0 h 971"/>
              <a:gd name="T8" fmla="*/ 216 w 1088"/>
              <a:gd name="T9" fmla="*/ 244 h 9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971">
                <a:moveTo>
                  <a:pt x="1" y="885"/>
                </a:moveTo>
                <a:lnTo>
                  <a:pt x="0" y="971"/>
                </a:lnTo>
                <a:lnTo>
                  <a:pt x="328" y="957"/>
                </a:lnTo>
                <a:lnTo>
                  <a:pt x="787" y="747"/>
                </a:lnTo>
                <a:lnTo>
                  <a:pt x="1088" y="411"/>
                </a:lnTo>
                <a:lnTo>
                  <a:pt x="1086" y="0"/>
                </a:lnTo>
                <a:lnTo>
                  <a:pt x="939" y="0"/>
                </a:lnTo>
              </a:path>
            </a:pathLst>
          </a:custGeom>
          <a:noFill/>
          <a:ln w="38100" cap="flat" cmpd="dbl">
            <a:solidFill>
              <a:srgbClr val="CC3300"/>
            </a:solidFill>
            <a:prstDash val="sysDot"/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Freeform 52"/>
          <p:cNvSpPr>
            <a:spLocks/>
          </p:cNvSpPr>
          <p:nvPr/>
        </p:nvSpPr>
        <p:spPr bwMode="auto">
          <a:xfrm>
            <a:off x="4486275" y="3341341"/>
            <a:ext cx="157163" cy="1751012"/>
          </a:xfrm>
          <a:custGeom>
            <a:avLst/>
            <a:gdLst>
              <a:gd name="T0" fmla="*/ 38100 w 99"/>
              <a:gd name="T1" fmla="*/ 0 h 1103"/>
              <a:gd name="T2" fmla="*/ 38100 w 99"/>
              <a:gd name="T3" fmla="*/ 533400 h 1103"/>
              <a:gd name="T4" fmla="*/ 247651 w 99"/>
              <a:gd name="T5" fmla="*/ 701675 h 1103"/>
              <a:gd name="T6" fmla="*/ 247651 w 99"/>
              <a:gd name="T7" fmla="*/ 1331912 h 1103"/>
              <a:gd name="T8" fmla="*/ 0 w 99"/>
              <a:gd name="T9" fmla="*/ 1466850 h 110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9"/>
              <a:gd name="T16" fmla="*/ 0 h 1103"/>
              <a:gd name="T17" fmla="*/ 156 w 99"/>
              <a:gd name="T18" fmla="*/ 924 h 110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9" h="1103">
                <a:moveTo>
                  <a:pt x="96" y="0"/>
                </a:moveTo>
                <a:lnTo>
                  <a:pt x="0" y="492"/>
                </a:lnTo>
                <a:lnTo>
                  <a:pt x="0" y="834"/>
                </a:lnTo>
                <a:lnTo>
                  <a:pt x="99" y="1103"/>
                </a:lnTo>
              </a:path>
            </a:pathLst>
          </a:custGeom>
          <a:noFill/>
          <a:ln w="9525">
            <a:solidFill>
              <a:srgbClr val="CC3300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3" name="Rectangle 1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9814" name="Object 1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1249379"/>
              </p:ext>
            </p:extLst>
          </p:nvPr>
        </p:nvGraphicFramePr>
        <p:xfrm>
          <a:off x="5631610" y="5864441"/>
          <a:ext cx="2303462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24" name="Формула" r:id="rId41" imgW="1257300" imgH="279400" progId="Equation.3">
                  <p:embed/>
                </p:oleObj>
              </mc:Choice>
              <mc:Fallback>
                <p:oleObj name="Формула" r:id="rId41" imgW="1257300" imgH="279400" progId="Equation.3">
                  <p:embed/>
                  <p:pic>
                    <p:nvPicPr>
                      <p:cNvPr id="0" name="Object 1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1610" y="5864441"/>
                        <a:ext cx="2303462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" name="Text Box 77"/>
          <p:cNvSpPr txBox="1">
            <a:spLocks noChangeArrowheads="1"/>
          </p:cNvSpPr>
          <p:nvPr/>
        </p:nvSpPr>
        <p:spPr bwMode="auto">
          <a:xfrm>
            <a:off x="5945858" y="5334602"/>
            <a:ext cx="1864319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папы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ребенка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 Box 77"/>
          <p:cNvSpPr txBox="1">
            <a:spLocks noChangeArrowheads="1"/>
          </p:cNvSpPr>
          <p:nvPr/>
        </p:nvSpPr>
        <p:spPr bwMode="auto">
          <a:xfrm>
            <a:off x="1005228" y="5334603"/>
            <a:ext cx="1864319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мамы </a:t>
            </a:r>
            <a:r>
              <a:rPr lang="ru-RU" alt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ребенка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Freeform 81"/>
          <p:cNvSpPr>
            <a:spLocks/>
          </p:cNvSpPr>
          <p:nvPr/>
        </p:nvSpPr>
        <p:spPr bwMode="auto">
          <a:xfrm flipH="1">
            <a:off x="1173857" y="5427316"/>
            <a:ext cx="2230968" cy="298430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9207 w 9207"/>
              <a:gd name="connsiteY0" fmla="*/ 10079 h 10079"/>
              <a:gd name="connsiteX1" fmla="*/ 1962 w 9207"/>
              <a:gd name="connsiteY1" fmla="*/ 9961 h 10079"/>
              <a:gd name="connsiteX2" fmla="*/ 0 w 9207"/>
              <a:gd name="connsiteY2" fmla="*/ 0 h 10079"/>
              <a:gd name="connsiteX0" fmla="*/ 10000 w 10000"/>
              <a:gd name="connsiteY0" fmla="*/ 10000 h 10000"/>
              <a:gd name="connsiteX1" fmla="*/ 2131 w 10000"/>
              <a:gd name="connsiteY1" fmla="*/ 9883 h 10000"/>
              <a:gd name="connsiteX2" fmla="*/ 0 w 10000"/>
              <a:gd name="connsiteY2" fmla="*/ 0 h 10000"/>
              <a:gd name="connsiteX0" fmla="*/ 10014 w 10014"/>
              <a:gd name="connsiteY0" fmla="*/ 9922 h 9922"/>
              <a:gd name="connsiteX1" fmla="*/ 2131 w 10014"/>
              <a:gd name="connsiteY1" fmla="*/ 9883 h 9922"/>
              <a:gd name="connsiteX2" fmla="*/ 0 w 10014"/>
              <a:gd name="connsiteY2" fmla="*/ 0 h 9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" h="9922">
                <a:moveTo>
                  <a:pt x="10014" y="9922"/>
                </a:moveTo>
                <a:lnTo>
                  <a:pt x="2131" y="9883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 Box 77"/>
          <p:cNvSpPr txBox="1">
            <a:spLocks noChangeArrowheads="1"/>
          </p:cNvSpPr>
          <p:nvPr/>
        </p:nvSpPr>
        <p:spPr bwMode="auto">
          <a:xfrm>
            <a:off x="158571" y="3617761"/>
            <a:ext cx="2434209" cy="53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в психике ребенка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овокупности представлений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нем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мамы</a:t>
            </a:r>
            <a:endParaRPr lang="ru-RU" alt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 Box 77"/>
          <p:cNvSpPr txBox="1">
            <a:spLocks noChangeArrowheads="1"/>
          </p:cNvSpPr>
          <p:nvPr/>
        </p:nvSpPr>
        <p:spPr bwMode="auto">
          <a:xfrm>
            <a:off x="6409069" y="3638072"/>
            <a:ext cx="2349461" cy="53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в психике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endParaRPr lang="ru-RU" alt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совокупности представлений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нем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психике папы</a:t>
            </a:r>
            <a:endParaRPr lang="ru-RU" alt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Freeform 81"/>
          <p:cNvSpPr>
            <a:spLocks/>
          </p:cNvSpPr>
          <p:nvPr/>
        </p:nvSpPr>
        <p:spPr bwMode="auto">
          <a:xfrm flipV="1">
            <a:off x="5904583" y="4176714"/>
            <a:ext cx="2764015" cy="114300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12188 w 12188"/>
              <a:gd name="connsiteY0" fmla="*/ 10000 h 10000"/>
              <a:gd name="connsiteX1" fmla="*/ 1962 w 12188"/>
              <a:gd name="connsiteY1" fmla="*/ 9961 h 10000"/>
              <a:gd name="connsiteX2" fmla="*/ 0 w 12188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88" h="10000">
                <a:moveTo>
                  <a:pt x="12188" y="10000"/>
                </a:moveTo>
                <a:lnTo>
                  <a:pt x="1962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Freeform 81"/>
          <p:cNvSpPr>
            <a:spLocks/>
          </p:cNvSpPr>
          <p:nvPr/>
        </p:nvSpPr>
        <p:spPr bwMode="auto">
          <a:xfrm flipH="1" flipV="1">
            <a:off x="249864" y="4157664"/>
            <a:ext cx="2622239" cy="114300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12501 w 12501"/>
              <a:gd name="connsiteY0" fmla="*/ 10000 h 10000"/>
              <a:gd name="connsiteX1" fmla="*/ 1962 w 12501"/>
              <a:gd name="connsiteY1" fmla="*/ 9961 h 10000"/>
              <a:gd name="connsiteX2" fmla="*/ 0 w 1250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501" h="10000">
                <a:moveTo>
                  <a:pt x="12501" y="10000"/>
                </a:moveTo>
                <a:lnTo>
                  <a:pt x="1962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 Box 77"/>
          <p:cNvSpPr txBox="1">
            <a:spLocks noChangeArrowheads="1"/>
          </p:cNvSpPr>
          <p:nvPr/>
        </p:nvSpPr>
        <p:spPr bwMode="auto">
          <a:xfrm>
            <a:off x="7377599" y="2934412"/>
            <a:ext cx="1492321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психике папы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Freeform 81"/>
          <p:cNvSpPr>
            <a:spLocks/>
          </p:cNvSpPr>
          <p:nvPr/>
        </p:nvSpPr>
        <p:spPr bwMode="auto">
          <a:xfrm>
            <a:off x="6836361" y="2894871"/>
            <a:ext cx="1902714" cy="430684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9138 w 9138"/>
              <a:gd name="connsiteY0" fmla="*/ 10000 h 10000"/>
              <a:gd name="connsiteX1" fmla="*/ 1962 w 9138"/>
              <a:gd name="connsiteY1" fmla="*/ 9961 h 10000"/>
              <a:gd name="connsiteX2" fmla="*/ 0 w 9138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8" h="10000">
                <a:moveTo>
                  <a:pt x="9138" y="10000"/>
                </a:moveTo>
                <a:lnTo>
                  <a:pt x="1962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Text Box 77"/>
          <p:cNvSpPr txBox="1">
            <a:spLocks noChangeArrowheads="1"/>
          </p:cNvSpPr>
          <p:nvPr/>
        </p:nvSpPr>
        <p:spPr bwMode="auto">
          <a:xfrm>
            <a:off x="204591" y="2954555"/>
            <a:ext cx="1492321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психике мамы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Freeform 81"/>
          <p:cNvSpPr>
            <a:spLocks/>
          </p:cNvSpPr>
          <p:nvPr/>
        </p:nvSpPr>
        <p:spPr bwMode="auto">
          <a:xfrm flipH="1">
            <a:off x="241457" y="2904599"/>
            <a:ext cx="1902714" cy="430684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9138 w 9138"/>
              <a:gd name="connsiteY0" fmla="*/ 10000 h 10000"/>
              <a:gd name="connsiteX1" fmla="*/ 1962 w 9138"/>
              <a:gd name="connsiteY1" fmla="*/ 9961 h 10000"/>
              <a:gd name="connsiteX2" fmla="*/ 0 w 9138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8" h="10000">
                <a:moveTo>
                  <a:pt x="9138" y="10000"/>
                </a:moveTo>
                <a:lnTo>
                  <a:pt x="1962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Freeform 81"/>
          <p:cNvSpPr>
            <a:spLocks/>
          </p:cNvSpPr>
          <p:nvPr/>
        </p:nvSpPr>
        <p:spPr bwMode="auto">
          <a:xfrm flipH="1">
            <a:off x="1296194" y="5697983"/>
            <a:ext cx="3021240" cy="539329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8591 w 8591"/>
              <a:gd name="connsiteY0" fmla="*/ 10000 h 10000"/>
              <a:gd name="connsiteX1" fmla="*/ 1962 w 8591"/>
              <a:gd name="connsiteY1" fmla="*/ 9961 h 10000"/>
              <a:gd name="connsiteX2" fmla="*/ 0 w 859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91" h="10000">
                <a:moveTo>
                  <a:pt x="8591" y="10000"/>
                </a:moveTo>
                <a:lnTo>
                  <a:pt x="1962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Text Box 77"/>
          <p:cNvSpPr txBox="1">
            <a:spLocks noChangeArrowheads="1"/>
          </p:cNvSpPr>
          <p:nvPr/>
        </p:nvSpPr>
        <p:spPr bwMode="auto">
          <a:xfrm>
            <a:off x="1296195" y="5852629"/>
            <a:ext cx="2147974" cy="3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ребенка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себе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«Я»)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Freeform 22"/>
          <p:cNvSpPr>
            <a:spLocks/>
          </p:cNvSpPr>
          <p:nvPr/>
        </p:nvSpPr>
        <p:spPr bwMode="auto">
          <a:xfrm>
            <a:off x="2617511" y="3440924"/>
            <a:ext cx="248968" cy="540000"/>
          </a:xfrm>
          <a:custGeom>
            <a:avLst/>
            <a:gdLst>
              <a:gd name="T0" fmla="*/ 0 w 102"/>
              <a:gd name="T1" fmla="*/ 0 h 336"/>
              <a:gd name="T2" fmla="*/ 452438 w 102"/>
              <a:gd name="T3" fmla="*/ 527050 h 336"/>
              <a:gd name="T4" fmla="*/ 0 60000 65536"/>
              <a:gd name="T5" fmla="*/ 0 60000 65536"/>
              <a:gd name="T6" fmla="*/ 0 w 102"/>
              <a:gd name="T7" fmla="*/ 0 h 336"/>
              <a:gd name="T8" fmla="*/ 285 w 102"/>
              <a:gd name="T9" fmla="*/ 332 h 336"/>
              <a:gd name="connsiteX0" fmla="*/ 0 w 20814"/>
              <a:gd name="connsiteY0" fmla="*/ 0 h 9818"/>
              <a:gd name="connsiteX1" fmla="*/ 11402 w 20814"/>
              <a:gd name="connsiteY1" fmla="*/ 5889 h 9818"/>
              <a:gd name="connsiteX2" fmla="*/ 20814 w 20814"/>
              <a:gd name="connsiteY2" fmla="*/ 9818 h 9818"/>
              <a:gd name="connsiteX0" fmla="*/ 0 w 10866"/>
              <a:gd name="connsiteY0" fmla="*/ 0 h 9814"/>
              <a:gd name="connsiteX1" fmla="*/ 6344 w 10866"/>
              <a:gd name="connsiteY1" fmla="*/ 5812 h 9814"/>
              <a:gd name="connsiteX2" fmla="*/ 10866 w 10866"/>
              <a:gd name="connsiteY2" fmla="*/ 9814 h 9814"/>
              <a:gd name="connsiteX0" fmla="*/ 5 w 10005"/>
              <a:gd name="connsiteY0" fmla="*/ 0 h 10000"/>
              <a:gd name="connsiteX1" fmla="*/ 5843 w 10005"/>
              <a:gd name="connsiteY1" fmla="*/ 5922 h 10000"/>
              <a:gd name="connsiteX2" fmla="*/ 10005 w 10005"/>
              <a:gd name="connsiteY2" fmla="*/ 10000 h 10000"/>
              <a:gd name="connsiteX0" fmla="*/ 9 w 10009"/>
              <a:gd name="connsiteY0" fmla="*/ 0 h 10000"/>
              <a:gd name="connsiteX1" fmla="*/ 4253 w 10009"/>
              <a:gd name="connsiteY1" fmla="*/ 6301 h 10000"/>
              <a:gd name="connsiteX2" fmla="*/ 10009 w 10009"/>
              <a:gd name="connsiteY2" fmla="*/ 10000 h 10000"/>
              <a:gd name="connsiteX0" fmla="*/ 17 w 10017"/>
              <a:gd name="connsiteY0" fmla="*/ 0 h 10000"/>
              <a:gd name="connsiteX1" fmla="*/ 2961 w 10017"/>
              <a:gd name="connsiteY1" fmla="*/ 6660 h 10000"/>
              <a:gd name="connsiteX2" fmla="*/ 10017 w 10017"/>
              <a:gd name="connsiteY2" fmla="*/ 10000 h 10000"/>
              <a:gd name="connsiteX0" fmla="*/ 0 w 10000"/>
              <a:gd name="connsiteY0" fmla="*/ 0 h 10000"/>
              <a:gd name="connsiteX1" fmla="*/ 2944 w 10000"/>
              <a:gd name="connsiteY1" fmla="*/ 666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2944 w 10000"/>
              <a:gd name="connsiteY1" fmla="*/ 6660 h 10000"/>
              <a:gd name="connsiteX2" fmla="*/ 1000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0"/>
                </a:moveTo>
                <a:cubicBezTo>
                  <a:pt x="81" y="5087"/>
                  <a:pt x="998" y="4686"/>
                  <a:pt x="2944" y="6660"/>
                </a:cubicBezTo>
                <a:lnTo>
                  <a:pt x="10000" y="10000"/>
                </a:lnTo>
              </a:path>
            </a:pathLst>
          </a:custGeom>
          <a:noFill/>
          <a:ln w="889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Text Box 77"/>
          <p:cNvSpPr txBox="1">
            <a:spLocks noChangeArrowheads="1"/>
          </p:cNvSpPr>
          <p:nvPr/>
        </p:nvSpPr>
        <p:spPr bwMode="auto">
          <a:xfrm>
            <a:off x="7187388" y="878350"/>
            <a:ext cx="1843644" cy="7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представлений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особенностях ребенка</a:t>
            </a:r>
            <a:endParaRPr lang="ru-RU" alt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психике папы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Freeform 81"/>
          <p:cNvSpPr>
            <a:spLocks/>
          </p:cNvSpPr>
          <p:nvPr/>
        </p:nvSpPr>
        <p:spPr bwMode="auto">
          <a:xfrm flipV="1">
            <a:off x="7051611" y="1638166"/>
            <a:ext cx="1963394" cy="367159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9138 w 9138"/>
              <a:gd name="connsiteY0" fmla="*/ 10000 h 10000"/>
              <a:gd name="connsiteX1" fmla="*/ 1962 w 9138"/>
              <a:gd name="connsiteY1" fmla="*/ 9961 h 10000"/>
              <a:gd name="connsiteX2" fmla="*/ 0 w 9138"/>
              <a:gd name="connsiteY2" fmla="*/ 0 h 10000"/>
              <a:gd name="connsiteX0" fmla="*/ 21312 w 21312"/>
              <a:gd name="connsiteY0" fmla="*/ 10000 h 10000"/>
              <a:gd name="connsiteX1" fmla="*/ 2147 w 21312"/>
              <a:gd name="connsiteY1" fmla="*/ 9961 h 10000"/>
              <a:gd name="connsiteX2" fmla="*/ 0 w 21312"/>
              <a:gd name="connsiteY2" fmla="*/ 0 h 10000"/>
              <a:gd name="connsiteX0" fmla="*/ 26131 w 26131"/>
              <a:gd name="connsiteY0" fmla="*/ 10000 h 10000"/>
              <a:gd name="connsiteX1" fmla="*/ 2147 w 26131"/>
              <a:gd name="connsiteY1" fmla="*/ 9961 h 10000"/>
              <a:gd name="connsiteX2" fmla="*/ 0 w 2613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131" h="10000">
                <a:moveTo>
                  <a:pt x="26131" y="10000"/>
                </a:moveTo>
                <a:lnTo>
                  <a:pt x="2147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 Box 77"/>
          <p:cNvSpPr txBox="1">
            <a:spLocks noChangeArrowheads="1"/>
          </p:cNvSpPr>
          <p:nvPr/>
        </p:nvSpPr>
        <p:spPr bwMode="auto">
          <a:xfrm>
            <a:off x="86851" y="908655"/>
            <a:ext cx="1843644" cy="7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" tIns="10800" rIns="18000" bIns="10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представлений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особенностях ребенка</a:t>
            </a:r>
            <a:endParaRPr lang="ru-RU" alt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психике </a:t>
            </a: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мамы </a:t>
            </a:r>
            <a:endParaRPr lang="ru-RU" alt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Freeform 81"/>
          <p:cNvSpPr>
            <a:spLocks/>
          </p:cNvSpPr>
          <p:nvPr/>
        </p:nvSpPr>
        <p:spPr bwMode="auto">
          <a:xfrm flipH="1" flipV="1">
            <a:off x="88590" y="1673161"/>
            <a:ext cx="1963394" cy="367159"/>
          </a:xfrm>
          <a:custGeom>
            <a:avLst/>
            <a:gdLst>
              <a:gd name="T0" fmla="*/ 0 w 757"/>
              <a:gd name="T1" fmla="*/ 1588 h 256"/>
              <a:gd name="T2" fmla="*/ 1189038 w 757"/>
              <a:gd name="T3" fmla="*/ 0 h 256"/>
              <a:gd name="T4" fmla="*/ 2058988 w 757"/>
              <a:gd name="T5" fmla="*/ 765175 h 256"/>
              <a:gd name="T6" fmla="*/ 0 60000 65536"/>
              <a:gd name="T7" fmla="*/ 0 60000 65536"/>
              <a:gd name="T8" fmla="*/ 0 60000 65536"/>
              <a:gd name="T9" fmla="*/ 0 w 757"/>
              <a:gd name="T10" fmla="*/ 0 h 256"/>
              <a:gd name="T11" fmla="*/ 1297 w 757"/>
              <a:gd name="T12" fmla="*/ 482 h 256"/>
              <a:gd name="connsiteX0" fmla="*/ 8821 w 8821"/>
              <a:gd name="connsiteY0" fmla="*/ 10000 h 10000"/>
              <a:gd name="connsiteX1" fmla="*/ 1731 w 8821"/>
              <a:gd name="connsiteY1" fmla="*/ 9961 h 10000"/>
              <a:gd name="connsiteX2" fmla="*/ 0 w 8821"/>
              <a:gd name="connsiteY2" fmla="*/ 0 h 10000"/>
              <a:gd name="connsiteX0" fmla="*/ 9138 w 9138"/>
              <a:gd name="connsiteY0" fmla="*/ 10000 h 10000"/>
              <a:gd name="connsiteX1" fmla="*/ 1962 w 9138"/>
              <a:gd name="connsiteY1" fmla="*/ 9961 h 10000"/>
              <a:gd name="connsiteX2" fmla="*/ 0 w 9138"/>
              <a:gd name="connsiteY2" fmla="*/ 0 h 10000"/>
              <a:gd name="connsiteX0" fmla="*/ 21312 w 21312"/>
              <a:gd name="connsiteY0" fmla="*/ 10000 h 10000"/>
              <a:gd name="connsiteX1" fmla="*/ 2147 w 21312"/>
              <a:gd name="connsiteY1" fmla="*/ 9961 h 10000"/>
              <a:gd name="connsiteX2" fmla="*/ 0 w 21312"/>
              <a:gd name="connsiteY2" fmla="*/ 0 h 10000"/>
              <a:gd name="connsiteX0" fmla="*/ 26131 w 26131"/>
              <a:gd name="connsiteY0" fmla="*/ 10000 h 10000"/>
              <a:gd name="connsiteX1" fmla="*/ 2147 w 26131"/>
              <a:gd name="connsiteY1" fmla="*/ 9961 h 10000"/>
              <a:gd name="connsiteX2" fmla="*/ 0 w 26131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131" h="10000">
                <a:moveTo>
                  <a:pt x="26131" y="10000"/>
                </a:moveTo>
                <a:lnTo>
                  <a:pt x="2147" y="9961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1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1000"/>
                                        <p:tgtEl>
                                          <p:spTgt spid="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withGroup">
                            <p:stCondLst>
                              <p:cond delay="170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withGroup">
                            <p:stCondLst>
                              <p:cond delay="1800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withGroup">
                            <p:stCondLst>
                              <p:cond delay="20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3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3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1000"/>
                                        <p:tgtEl>
                                          <p:spTgt spid="4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43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withGroup">
                            <p:stCondLst>
                              <p:cond delay="29000"/>
                            </p:stCondLst>
                            <p:childTnLst>
                              <p:par>
                                <p:cTn id="1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20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withGroup">
                            <p:stCondLst>
                              <p:cond delay="32000"/>
                            </p:stCondLst>
                            <p:childTnLst>
                              <p:par>
                                <p:cTn id="2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29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29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29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4500"/>
                            </p:stCondLst>
                            <p:childTnLst>
                              <p:par>
                                <p:cTn id="2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97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297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29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6500"/>
                            </p:stCondLst>
                            <p:childTnLst>
                              <p:par>
                                <p:cTn id="2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37000"/>
                            </p:stCondLst>
                            <p:childTnLst>
                              <p:par>
                                <p:cTn id="2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withGroup">
                            <p:stCondLst>
                              <p:cond delay="38000"/>
                            </p:stCondLst>
                            <p:childTnLst>
                              <p:par>
                                <p:cTn id="2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10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5" dur="1000"/>
                                        <p:tgtEl>
                                          <p:spTgt spid="43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9" dur="10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2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43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43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43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1000"/>
                            </p:stCondLst>
                            <p:childTnLst>
                              <p:par>
                                <p:cTn id="2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41500"/>
                            </p:stCondLst>
                            <p:childTnLst>
                              <p:par>
                                <p:cTn id="2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2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1000"/>
                                        <p:tgtEl>
                                          <p:spTgt spid="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2" dur="1000"/>
                                        <p:tgtEl>
                                          <p:spTgt spid="43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 nodeType="afterGroup">
                            <p:stCondLst>
                              <p:cond delay="43500"/>
                            </p:stCondLst>
                            <p:childTnLst>
                              <p:par>
                                <p:cTn id="2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6" dur="10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2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43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43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43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45500"/>
                            </p:stCondLst>
                            <p:childTnLst>
                              <p:par>
                                <p:cTn id="2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46000"/>
                            </p:stCondLst>
                            <p:childTnLst>
                              <p:par>
                                <p:cTn id="2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 nodeType="withGroup">
                            <p:stCondLst>
                              <p:cond delay="47000"/>
                            </p:stCondLst>
                            <p:childTnLst>
                              <p:par>
                                <p:cTn id="3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6" dur="10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30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49000"/>
                            </p:stCondLst>
                            <p:childTnLst>
                              <p:par>
                                <p:cTn id="3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49500"/>
                            </p:stCondLst>
                            <p:childTnLst>
                              <p:par>
                                <p:cTn id="3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50500"/>
                            </p:stCondLst>
                            <p:childTnLst>
                              <p:par>
                                <p:cTn id="3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6" dur="10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51500"/>
                            </p:stCondLst>
                            <p:childTnLst>
                              <p:par>
                                <p:cTn id="3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52500"/>
                            </p:stCondLst>
                            <p:childTnLst>
                              <p:par>
                                <p:cTn id="3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53000"/>
                            </p:stCondLst>
                            <p:childTnLst>
                              <p:par>
                                <p:cTn id="3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 nodeType="withGroup">
                            <p:stCondLst>
                              <p:cond delay="54000"/>
                            </p:stCondLst>
                            <p:childTnLst>
                              <p:par>
                                <p:cTn id="3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6" dur="10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9" dur="10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3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4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56500"/>
                            </p:stCondLst>
                            <p:childTnLst>
                              <p:par>
                                <p:cTn id="3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57500"/>
                            </p:stCondLst>
                            <p:childTnLst>
                              <p:par>
                                <p:cTn id="3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9" dur="1000"/>
                                        <p:tgtEl>
                                          <p:spTgt spid="29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 nodeType="withGroup">
                            <p:stCondLst>
                              <p:cond delay="58500"/>
                            </p:stCondLst>
                            <p:childTnLst>
                              <p:par>
                                <p:cTn id="3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3" dur="1000"/>
                                        <p:tgtEl>
                                          <p:spTgt spid="4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3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43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43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1000"/>
                                        <p:tgtEl>
                                          <p:spTgt spid="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 nodeType="withGroup">
                            <p:stCondLst>
                              <p:cond delay="60500"/>
                            </p:stCondLst>
                            <p:childTnLst>
                              <p:par>
                                <p:cTn id="3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 nodeType="afterGroup">
                            <p:stCondLst>
                              <p:cond delay="61500"/>
                            </p:stCondLst>
                            <p:childTnLst>
                              <p:par>
                                <p:cTn id="3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 nodeType="afterGroup">
                            <p:stCondLst>
                              <p:cond delay="62500"/>
                            </p:stCondLst>
                            <p:childTnLst>
                              <p:par>
                                <p:cTn id="3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 nodeType="afterGroup">
                            <p:stCondLst>
                              <p:cond delay="63500"/>
                            </p:stCondLst>
                            <p:childTnLst>
                              <p:par>
                                <p:cTn id="4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 nodeType="afterGroup">
                            <p:stCondLst>
                              <p:cond delay="64500"/>
                            </p:stCondLst>
                            <p:childTnLst>
                              <p:par>
                                <p:cTn id="4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 nodeType="afterGroup">
                            <p:stCondLst>
                              <p:cond delay="65500"/>
                            </p:stCondLst>
                            <p:childTnLst>
                              <p:par>
                                <p:cTn id="418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66500"/>
                            </p:stCondLst>
                            <p:childTnLst>
                              <p:par>
                                <p:cTn id="42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nimBg="1"/>
      <p:bldP spid="43011" grpId="0"/>
      <p:bldP spid="43011" grpId="1"/>
      <p:bldP spid="43012" grpId="0" animBg="1"/>
      <p:bldP spid="43014" grpId="0" animBg="1"/>
      <p:bldP spid="43015" grpId="0" animBg="1"/>
      <p:bldP spid="43019" grpId="0" animBg="1"/>
      <p:bldP spid="43020" grpId="0" animBg="1"/>
      <p:bldP spid="43029" grpId="0" animBg="1"/>
      <p:bldP spid="43034" grpId="0" animBg="1"/>
      <p:bldP spid="43037" grpId="0" animBg="1"/>
      <p:bldP spid="43038" grpId="0" animBg="1"/>
      <p:bldP spid="43039" grpId="0" animBg="1"/>
      <p:bldP spid="43043" grpId="0" animBg="1"/>
      <p:bldP spid="43044" grpId="0" animBg="1"/>
      <p:bldP spid="43046" grpId="0" animBg="1"/>
      <p:bldP spid="43047" grpId="0" animBg="1"/>
      <p:bldP spid="43048" grpId="0" animBg="1"/>
      <p:bldP spid="43049" grpId="0" animBg="1"/>
      <p:bldP spid="43057" grpId="0" animBg="1"/>
      <p:bldP spid="43060" grpId="0" animBg="1"/>
      <p:bldP spid="41037" grpId="0"/>
      <p:bldP spid="41041" grpId="0" animBg="1"/>
      <p:bldP spid="2" grpId="0"/>
      <p:bldP spid="3" grpId="0" animBg="1"/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80" grpId="0"/>
      <p:bldP spid="81" grpId="0"/>
      <p:bldP spid="82" grpId="0" animBg="1"/>
      <p:bldP spid="83" grpId="0"/>
      <p:bldP spid="84" grpId="0"/>
      <p:bldP spid="85" grpId="0" animBg="1"/>
      <p:bldP spid="86" grpId="0" animBg="1"/>
      <p:bldP spid="87" grpId="0"/>
      <p:bldP spid="88" grpId="0" animBg="1"/>
      <p:bldP spid="89" grpId="0"/>
      <p:bldP spid="90" grpId="0" animBg="1"/>
      <p:bldP spid="91" grpId="0" animBg="1"/>
      <p:bldP spid="92" grpId="0"/>
      <p:bldP spid="93" grpId="0" animBg="1"/>
      <p:bldP spid="94" grpId="0"/>
      <p:bldP spid="95" grpId="0" animBg="1"/>
      <p:bldP spid="96" grpId="0"/>
      <p:bldP spid="9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Oval 2" descr="50%"/>
          <p:cNvSpPr>
            <a:spLocks noChangeArrowheads="1"/>
          </p:cNvSpPr>
          <p:nvPr/>
        </p:nvSpPr>
        <p:spPr bwMode="auto">
          <a:xfrm>
            <a:off x="3390900" y="2714849"/>
            <a:ext cx="2492375" cy="2954337"/>
          </a:xfrm>
          <a:prstGeom prst="ellipse">
            <a:avLst/>
          </a:prstGeom>
          <a:pattFill prst="pct50">
            <a:fgClr>
              <a:srgbClr val="FF9900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3063875" y="1092424"/>
            <a:ext cx="3168650" cy="127317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24" name="Oval 4" descr="Светлый диагональный 1"/>
          <p:cNvSpPr>
            <a:spLocks noChangeArrowheads="1"/>
          </p:cNvSpPr>
          <p:nvPr/>
        </p:nvSpPr>
        <p:spPr bwMode="auto">
          <a:xfrm>
            <a:off x="4389438" y="1419449"/>
            <a:ext cx="1771650" cy="863600"/>
          </a:xfrm>
          <a:prstGeom prst="ellipse">
            <a:avLst/>
          </a:prstGeom>
          <a:pattFill prst="ltDnDiag">
            <a:fgClr>
              <a:schemeClr val="bg2">
                <a:alpha val="50195"/>
              </a:schemeClr>
            </a:fgClr>
            <a:bgClr>
              <a:schemeClr val="bg1">
                <a:alpha val="50195"/>
              </a:schemeClr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125788" y="1052736"/>
            <a:ext cx="30241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dirty="0">
                <a:latin typeface="Times New Roman" pitchFamily="18" charset="0"/>
              </a:rPr>
              <a:t>Объективная действительность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4965700" y="1562324"/>
            <a:ext cx="1008063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600">
                <a:latin typeface="Times New Roman" pitchFamily="18" charset="0"/>
              </a:rPr>
              <a:t>Общество</a:t>
            </a:r>
            <a:r>
              <a:rPr lang="ru-RU" altLang="ru-RU" sz="1400">
                <a:latin typeface="Times New Roman" pitchFamily="18" charset="0"/>
              </a:rPr>
              <a:t>  (социальные явления)</a:t>
            </a:r>
          </a:p>
        </p:txBody>
      </p:sp>
      <p:sp>
        <p:nvSpPr>
          <p:cNvPr id="30728" name="Freeform 8"/>
          <p:cNvSpPr>
            <a:spLocks/>
          </p:cNvSpPr>
          <p:nvPr/>
        </p:nvSpPr>
        <p:spPr bwMode="auto">
          <a:xfrm>
            <a:off x="5207000" y="5646961"/>
            <a:ext cx="2435225" cy="428625"/>
          </a:xfrm>
          <a:custGeom>
            <a:avLst/>
            <a:gdLst>
              <a:gd name="T0" fmla="*/ 0 w 1534"/>
              <a:gd name="T1" fmla="*/ 0 h 270"/>
              <a:gd name="T2" fmla="*/ 569913 w 1534"/>
              <a:gd name="T3" fmla="*/ 427038 h 270"/>
              <a:gd name="T4" fmla="*/ 2435225 w 1534"/>
              <a:gd name="T5" fmla="*/ 428625 h 2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534" h="270">
                <a:moveTo>
                  <a:pt x="0" y="0"/>
                </a:moveTo>
                <a:lnTo>
                  <a:pt x="359" y="269"/>
                </a:lnTo>
                <a:lnTo>
                  <a:pt x="1534" y="27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29" name="Freeform 9"/>
          <p:cNvSpPr>
            <a:spLocks/>
          </p:cNvSpPr>
          <p:nvPr/>
        </p:nvSpPr>
        <p:spPr bwMode="auto">
          <a:xfrm>
            <a:off x="3333750" y="4910361"/>
            <a:ext cx="733425" cy="1171575"/>
          </a:xfrm>
          <a:custGeom>
            <a:avLst/>
            <a:gdLst>
              <a:gd name="T0" fmla="*/ 733425 w 462"/>
              <a:gd name="T1" fmla="*/ 0 h 738"/>
              <a:gd name="T2" fmla="*/ 0 w 462"/>
              <a:gd name="T3" fmla="*/ 1171575 h 7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62" h="738">
                <a:moveTo>
                  <a:pt x="462" y="0"/>
                </a:moveTo>
                <a:lnTo>
                  <a:pt x="0" y="738"/>
                </a:lnTo>
              </a:path>
            </a:pathLst>
          </a:custGeom>
          <a:noFill/>
          <a:ln w="9525">
            <a:solidFill>
              <a:srgbClr val="0000CC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5908675" y="5419949"/>
            <a:ext cx="1758950" cy="66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FF3300"/>
                </a:solidFill>
                <a:latin typeface="Times New Roman" pitchFamily="18" charset="0"/>
              </a:rPr>
              <a:t>Механизмы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FF3300"/>
                </a:solidFill>
                <a:latin typeface="Times New Roman" pitchFamily="18" charset="0"/>
              </a:rPr>
              <a:t>сознательной 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FF3300"/>
                </a:solidFill>
                <a:latin typeface="Times New Roman" pitchFamily="18" charset="0"/>
              </a:rPr>
              <a:t>регуляции поведения </a:t>
            </a:r>
          </a:p>
        </p:txBody>
      </p:sp>
      <p:sp>
        <p:nvSpPr>
          <p:cNvPr id="30731" name="Freeform 11"/>
          <p:cNvSpPr>
            <a:spLocks/>
          </p:cNvSpPr>
          <p:nvPr/>
        </p:nvSpPr>
        <p:spPr bwMode="auto">
          <a:xfrm>
            <a:off x="1606550" y="5569174"/>
            <a:ext cx="2351088" cy="512762"/>
          </a:xfrm>
          <a:custGeom>
            <a:avLst/>
            <a:gdLst>
              <a:gd name="T0" fmla="*/ 2351088 w 1481"/>
              <a:gd name="T1" fmla="*/ 0 h 323"/>
              <a:gd name="T2" fmla="*/ 1724025 w 1481"/>
              <a:gd name="T3" fmla="*/ 512762 h 323"/>
              <a:gd name="T4" fmla="*/ 0 w 1481"/>
              <a:gd name="T5" fmla="*/ 512762 h 32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81" h="323">
                <a:moveTo>
                  <a:pt x="1481" y="0"/>
                </a:moveTo>
                <a:lnTo>
                  <a:pt x="1086" y="323"/>
                </a:lnTo>
                <a:lnTo>
                  <a:pt x="0" y="323"/>
                </a:lnTo>
              </a:path>
            </a:pathLst>
          </a:custGeom>
          <a:noFill/>
          <a:ln w="9525">
            <a:solidFill>
              <a:srgbClr val="0000CC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1619250" y="5416774"/>
            <a:ext cx="1728788" cy="66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0000CC"/>
                </a:solidFill>
                <a:latin typeface="Times New Roman" pitchFamily="18" charset="0"/>
              </a:rPr>
              <a:t>Механизмы бессознательной   регуляции поведения </a:t>
            </a:r>
          </a:p>
        </p:txBody>
      </p:sp>
      <p:sp>
        <p:nvSpPr>
          <p:cNvPr id="30733" name="Freeform 13"/>
          <p:cNvSpPr>
            <a:spLocks/>
          </p:cNvSpPr>
          <p:nvPr/>
        </p:nvSpPr>
        <p:spPr bwMode="auto">
          <a:xfrm>
            <a:off x="3324225" y="5573936"/>
            <a:ext cx="2019300" cy="508000"/>
          </a:xfrm>
          <a:custGeom>
            <a:avLst/>
            <a:gdLst>
              <a:gd name="T0" fmla="*/ 2019300 w 1272"/>
              <a:gd name="T1" fmla="*/ 0 h 320"/>
              <a:gd name="T2" fmla="*/ 0 w 1272"/>
              <a:gd name="T3" fmla="*/ 508000 h 32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72" h="320">
                <a:moveTo>
                  <a:pt x="1272" y="0"/>
                </a:moveTo>
                <a:lnTo>
                  <a:pt x="0" y="320"/>
                </a:lnTo>
              </a:path>
            </a:pathLst>
          </a:custGeom>
          <a:noFill/>
          <a:ln w="9525">
            <a:solidFill>
              <a:srgbClr val="0000CC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4" name="Freeform 14"/>
          <p:cNvSpPr>
            <a:spLocks/>
          </p:cNvSpPr>
          <p:nvPr/>
        </p:nvSpPr>
        <p:spPr bwMode="auto">
          <a:xfrm>
            <a:off x="3340100" y="4907186"/>
            <a:ext cx="2130425" cy="1174750"/>
          </a:xfrm>
          <a:custGeom>
            <a:avLst/>
            <a:gdLst>
              <a:gd name="T0" fmla="*/ 1885950 w 1342"/>
              <a:gd name="T1" fmla="*/ 0 h 740"/>
              <a:gd name="T2" fmla="*/ 2130425 w 1342"/>
              <a:gd name="T3" fmla="*/ 254000 h 740"/>
              <a:gd name="T4" fmla="*/ 2130425 w 1342"/>
              <a:gd name="T5" fmla="*/ 733425 h 740"/>
              <a:gd name="T6" fmla="*/ 733425 w 1342"/>
              <a:gd name="T7" fmla="*/ 1069975 h 740"/>
              <a:gd name="T8" fmla="*/ 0 w 1342"/>
              <a:gd name="T9" fmla="*/ 1174750 h 7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42" h="740">
                <a:moveTo>
                  <a:pt x="1188" y="0"/>
                </a:moveTo>
                <a:lnTo>
                  <a:pt x="1342" y="160"/>
                </a:lnTo>
                <a:lnTo>
                  <a:pt x="1342" y="462"/>
                </a:lnTo>
                <a:lnTo>
                  <a:pt x="462" y="674"/>
                </a:lnTo>
                <a:lnTo>
                  <a:pt x="0" y="740"/>
                </a:lnTo>
              </a:path>
            </a:pathLst>
          </a:custGeom>
          <a:noFill/>
          <a:ln w="9525">
            <a:solidFill>
              <a:srgbClr val="0000CC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5" name="Freeform 15"/>
          <p:cNvSpPr>
            <a:spLocks/>
          </p:cNvSpPr>
          <p:nvPr/>
        </p:nvSpPr>
        <p:spPr bwMode="auto">
          <a:xfrm>
            <a:off x="4119563" y="5635849"/>
            <a:ext cx="1652587" cy="438150"/>
          </a:xfrm>
          <a:custGeom>
            <a:avLst/>
            <a:gdLst>
              <a:gd name="T0" fmla="*/ 0 w 1041"/>
              <a:gd name="T1" fmla="*/ 0 h 276"/>
              <a:gd name="T2" fmla="*/ 762000 w 1041"/>
              <a:gd name="T3" fmla="*/ 214313 h 276"/>
              <a:gd name="T4" fmla="*/ 1652587 w 1041"/>
              <a:gd name="T5" fmla="*/ 438150 h 27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41" h="276">
                <a:moveTo>
                  <a:pt x="0" y="0"/>
                </a:moveTo>
                <a:lnTo>
                  <a:pt x="480" y="135"/>
                </a:lnTo>
                <a:lnTo>
                  <a:pt x="1041" y="276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6" name="Freeform 16"/>
          <p:cNvSpPr>
            <a:spLocks/>
          </p:cNvSpPr>
          <p:nvPr/>
        </p:nvSpPr>
        <p:spPr bwMode="auto">
          <a:xfrm>
            <a:off x="4067175" y="2283049"/>
            <a:ext cx="104775" cy="787400"/>
          </a:xfrm>
          <a:custGeom>
            <a:avLst/>
            <a:gdLst>
              <a:gd name="T0" fmla="*/ 0 w 66"/>
              <a:gd name="T1" fmla="*/ 0 h 496"/>
              <a:gd name="T2" fmla="*/ 104775 w 66"/>
              <a:gd name="T3" fmla="*/ 787400 h 4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6" h="496">
                <a:moveTo>
                  <a:pt x="0" y="0"/>
                </a:moveTo>
                <a:lnTo>
                  <a:pt x="66" y="496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7" name="Freeform 17"/>
          <p:cNvSpPr>
            <a:spLocks/>
          </p:cNvSpPr>
          <p:nvPr/>
        </p:nvSpPr>
        <p:spPr bwMode="auto">
          <a:xfrm>
            <a:off x="5067300" y="2283049"/>
            <a:ext cx="114300" cy="785812"/>
          </a:xfrm>
          <a:custGeom>
            <a:avLst/>
            <a:gdLst>
              <a:gd name="T0" fmla="*/ 114300 w 72"/>
              <a:gd name="T1" fmla="*/ 0 h 495"/>
              <a:gd name="T2" fmla="*/ 0 w 72"/>
              <a:gd name="T3" fmla="*/ 785812 h 49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2" h="495">
                <a:moveTo>
                  <a:pt x="72" y="0"/>
                </a:moveTo>
                <a:lnTo>
                  <a:pt x="0" y="495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1547813" y="333375"/>
            <a:ext cx="648017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600" b="1" dirty="0">
                <a:latin typeface="Times New Roman" pitchFamily="18" charset="0"/>
              </a:rPr>
              <a:t>Механизмы сознательной и бессознательной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600" b="1" dirty="0">
                <a:latin typeface="Times New Roman" pitchFamily="18" charset="0"/>
              </a:rPr>
              <a:t>регуляции поведения</a:t>
            </a:r>
          </a:p>
        </p:txBody>
      </p:sp>
      <p:sp>
        <p:nvSpPr>
          <p:cNvPr id="30740" name="Freeform 20"/>
          <p:cNvSpPr>
            <a:spLocks/>
          </p:cNvSpPr>
          <p:nvPr/>
        </p:nvSpPr>
        <p:spPr bwMode="auto">
          <a:xfrm>
            <a:off x="3130550" y="2252886"/>
            <a:ext cx="922338" cy="3371850"/>
          </a:xfrm>
          <a:custGeom>
            <a:avLst/>
            <a:gdLst>
              <a:gd name="T0" fmla="*/ 922338 w 581"/>
              <a:gd name="T1" fmla="*/ 3205163 h 2124"/>
              <a:gd name="T2" fmla="*/ 914400 w 581"/>
              <a:gd name="T3" fmla="*/ 3289300 h 2124"/>
              <a:gd name="T4" fmla="*/ 650875 w 581"/>
              <a:gd name="T5" fmla="*/ 3371850 h 2124"/>
              <a:gd name="T6" fmla="*/ 352425 w 581"/>
              <a:gd name="T7" fmla="*/ 3206750 h 2124"/>
              <a:gd name="T8" fmla="*/ 206375 w 581"/>
              <a:gd name="T9" fmla="*/ 3041650 h 2124"/>
              <a:gd name="T10" fmla="*/ 34925 w 581"/>
              <a:gd name="T11" fmla="*/ 2587625 h 2124"/>
              <a:gd name="T12" fmla="*/ 0 w 581"/>
              <a:gd name="T13" fmla="*/ 2051050 h 2124"/>
              <a:gd name="T14" fmla="*/ 142875 w 581"/>
              <a:gd name="T15" fmla="*/ 1311275 h 2124"/>
              <a:gd name="T16" fmla="*/ 571500 w 581"/>
              <a:gd name="T17" fmla="*/ 0 h 21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1" h="2124">
                <a:moveTo>
                  <a:pt x="581" y="2019"/>
                </a:moveTo>
                <a:lnTo>
                  <a:pt x="576" y="2072"/>
                </a:lnTo>
                <a:lnTo>
                  <a:pt x="410" y="2124"/>
                </a:lnTo>
                <a:lnTo>
                  <a:pt x="222" y="2020"/>
                </a:lnTo>
                <a:lnTo>
                  <a:pt x="130" y="1916"/>
                </a:lnTo>
                <a:lnTo>
                  <a:pt x="22" y="1630"/>
                </a:lnTo>
                <a:lnTo>
                  <a:pt x="0" y="1292"/>
                </a:lnTo>
                <a:lnTo>
                  <a:pt x="90" y="826"/>
                </a:lnTo>
                <a:lnTo>
                  <a:pt x="360" y="0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41" name="Freeform 21"/>
          <p:cNvSpPr>
            <a:spLocks/>
          </p:cNvSpPr>
          <p:nvPr/>
        </p:nvSpPr>
        <p:spPr bwMode="auto">
          <a:xfrm flipH="1">
            <a:off x="5226050" y="2249711"/>
            <a:ext cx="922338" cy="3371850"/>
          </a:xfrm>
          <a:custGeom>
            <a:avLst/>
            <a:gdLst>
              <a:gd name="T0" fmla="*/ 922338 w 581"/>
              <a:gd name="T1" fmla="*/ 3205163 h 2124"/>
              <a:gd name="T2" fmla="*/ 914400 w 581"/>
              <a:gd name="T3" fmla="*/ 3289300 h 2124"/>
              <a:gd name="T4" fmla="*/ 650875 w 581"/>
              <a:gd name="T5" fmla="*/ 3371850 h 2124"/>
              <a:gd name="T6" fmla="*/ 352425 w 581"/>
              <a:gd name="T7" fmla="*/ 3206750 h 2124"/>
              <a:gd name="T8" fmla="*/ 206375 w 581"/>
              <a:gd name="T9" fmla="*/ 3041650 h 2124"/>
              <a:gd name="T10" fmla="*/ 34925 w 581"/>
              <a:gd name="T11" fmla="*/ 2587625 h 2124"/>
              <a:gd name="T12" fmla="*/ 0 w 581"/>
              <a:gd name="T13" fmla="*/ 2051050 h 2124"/>
              <a:gd name="T14" fmla="*/ 142875 w 581"/>
              <a:gd name="T15" fmla="*/ 1311275 h 2124"/>
              <a:gd name="T16" fmla="*/ 571500 w 581"/>
              <a:gd name="T17" fmla="*/ 0 h 21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1" h="2124">
                <a:moveTo>
                  <a:pt x="581" y="2019"/>
                </a:moveTo>
                <a:lnTo>
                  <a:pt x="576" y="2072"/>
                </a:lnTo>
                <a:lnTo>
                  <a:pt x="410" y="2124"/>
                </a:lnTo>
                <a:lnTo>
                  <a:pt x="222" y="2020"/>
                </a:lnTo>
                <a:lnTo>
                  <a:pt x="130" y="1916"/>
                </a:lnTo>
                <a:lnTo>
                  <a:pt x="22" y="1630"/>
                </a:lnTo>
                <a:lnTo>
                  <a:pt x="0" y="1292"/>
                </a:lnTo>
                <a:lnTo>
                  <a:pt x="90" y="826"/>
                </a:lnTo>
                <a:lnTo>
                  <a:pt x="360" y="0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2959100" y="2211611"/>
            <a:ext cx="1266825" cy="3540125"/>
          </a:xfrm>
          <a:custGeom>
            <a:avLst/>
            <a:gdLst>
              <a:gd name="T0" fmla="*/ 1266825 w 798"/>
              <a:gd name="T1" fmla="*/ 3244850 h 2230"/>
              <a:gd name="T2" fmla="*/ 1266825 w 798"/>
              <a:gd name="T3" fmla="*/ 3384550 h 2230"/>
              <a:gd name="T4" fmla="*/ 831850 w 798"/>
              <a:gd name="T5" fmla="*/ 3540125 h 2230"/>
              <a:gd name="T6" fmla="*/ 434975 w 798"/>
              <a:gd name="T7" fmla="*/ 3362325 h 2230"/>
              <a:gd name="T8" fmla="*/ 231775 w 798"/>
              <a:gd name="T9" fmla="*/ 3152775 h 2230"/>
              <a:gd name="T10" fmla="*/ 34925 w 798"/>
              <a:gd name="T11" fmla="*/ 2667000 h 2230"/>
              <a:gd name="T12" fmla="*/ 0 w 798"/>
              <a:gd name="T13" fmla="*/ 2092325 h 2230"/>
              <a:gd name="T14" fmla="*/ 136525 w 798"/>
              <a:gd name="T15" fmla="*/ 1308100 h 2230"/>
              <a:gd name="T16" fmla="*/ 587375 w 798"/>
              <a:gd name="T17" fmla="*/ 0 h 22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98" h="2230">
                <a:moveTo>
                  <a:pt x="798" y="2044"/>
                </a:moveTo>
                <a:lnTo>
                  <a:pt x="798" y="2132"/>
                </a:lnTo>
                <a:lnTo>
                  <a:pt x="524" y="2230"/>
                </a:lnTo>
                <a:lnTo>
                  <a:pt x="274" y="2118"/>
                </a:lnTo>
                <a:lnTo>
                  <a:pt x="146" y="1986"/>
                </a:lnTo>
                <a:lnTo>
                  <a:pt x="22" y="1680"/>
                </a:lnTo>
                <a:lnTo>
                  <a:pt x="0" y="1318"/>
                </a:lnTo>
                <a:lnTo>
                  <a:pt x="86" y="824"/>
                </a:lnTo>
                <a:lnTo>
                  <a:pt x="370" y="0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 flipH="1">
            <a:off x="5059363" y="2211611"/>
            <a:ext cx="1266825" cy="3540125"/>
          </a:xfrm>
          <a:custGeom>
            <a:avLst/>
            <a:gdLst>
              <a:gd name="T0" fmla="*/ 1266825 w 798"/>
              <a:gd name="T1" fmla="*/ 3244850 h 2230"/>
              <a:gd name="T2" fmla="*/ 1266825 w 798"/>
              <a:gd name="T3" fmla="*/ 3384550 h 2230"/>
              <a:gd name="T4" fmla="*/ 831850 w 798"/>
              <a:gd name="T5" fmla="*/ 3540125 h 2230"/>
              <a:gd name="T6" fmla="*/ 434975 w 798"/>
              <a:gd name="T7" fmla="*/ 3362325 h 2230"/>
              <a:gd name="T8" fmla="*/ 231775 w 798"/>
              <a:gd name="T9" fmla="*/ 3152775 h 2230"/>
              <a:gd name="T10" fmla="*/ 34925 w 798"/>
              <a:gd name="T11" fmla="*/ 2667000 h 2230"/>
              <a:gd name="T12" fmla="*/ 0 w 798"/>
              <a:gd name="T13" fmla="*/ 2092325 h 2230"/>
              <a:gd name="T14" fmla="*/ 136525 w 798"/>
              <a:gd name="T15" fmla="*/ 1308100 h 2230"/>
              <a:gd name="T16" fmla="*/ 587375 w 798"/>
              <a:gd name="T17" fmla="*/ 0 h 22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98" h="2230">
                <a:moveTo>
                  <a:pt x="798" y="2044"/>
                </a:moveTo>
                <a:lnTo>
                  <a:pt x="798" y="2132"/>
                </a:lnTo>
                <a:lnTo>
                  <a:pt x="524" y="2230"/>
                </a:lnTo>
                <a:lnTo>
                  <a:pt x="274" y="2118"/>
                </a:lnTo>
                <a:lnTo>
                  <a:pt x="146" y="1986"/>
                </a:lnTo>
                <a:lnTo>
                  <a:pt x="22" y="1680"/>
                </a:lnTo>
                <a:lnTo>
                  <a:pt x="0" y="1318"/>
                </a:lnTo>
                <a:lnTo>
                  <a:pt x="86" y="824"/>
                </a:lnTo>
                <a:lnTo>
                  <a:pt x="370" y="0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44" name="Oval 24" descr="Светлый диагональный 2"/>
          <p:cNvSpPr>
            <a:spLocks noChangeArrowheads="1"/>
          </p:cNvSpPr>
          <p:nvPr/>
        </p:nvSpPr>
        <p:spPr bwMode="auto">
          <a:xfrm>
            <a:off x="3127375" y="1417861"/>
            <a:ext cx="1771650" cy="863600"/>
          </a:xfrm>
          <a:prstGeom prst="ellipse">
            <a:avLst/>
          </a:prstGeom>
          <a:pattFill prst="ltUpDiag">
            <a:fgClr>
              <a:schemeClr val="bg2">
                <a:alpha val="50195"/>
              </a:schemeClr>
            </a:fgClr>
            <a:bgClr>
              <a:schemeClr val="bg1">
                <a:alpha val="50195"/>
              </a:schemeClr>
            </a:bgClr>
          </a:patt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45" name="Text Box 25"/>
          <p:cNvSpPr txBox="1">
            <a:spLocks noChangeArrowheads="1"/>
          </p:cNvSpPr>
          <p:nvPr/>
        </p:nvSpPr>
        <p:spPr bwMode="auto">
          <a:xfrm>
            <a:off x="3319463" y="1575024"/>
            <a:ext cx="1008062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600">
                <a:latin typeface="Times New Roman" pitchFamily="18" charset="0"/>
              </a:rPr>
              <a:t>Природа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altLang="ru-RU" sz="1400">
                <a:latin typeface="Times New Roman" pitchFamily="18" charset="0"/>
              </a:rPr>
              <a:t>(природные явления)</a:t>
            </a:r>
          </a:p>
        </p:txBody>
      </p:sp>
      <p:sp>
        <p:nvSpPr>
          <p:cNvPr id="30747" name="AutoShape 27"/>
          <p:cNvSpPr>
            <a:spLocks noChangeArrowheads="1"/>
          </p:cNvSpPr>
          <p:nvPr/>
        </p:nvSpPr>
        <p:spPr bwMode="auto">
          <a:xfrm>
            <a:off x="3703638" y="3570511"/>
            <a:ext cx="1852612" cy="798513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48" name="Text Box 28"/>
          <p:cNvSpPr txBox="1">
            <a:spLocks noChangeArrowheads="1"/>
          </p:cNvSpPr>
          <p:nvPr/>
        </p:nvSpPr>
        <p:spPr bwMode="auto">
          <a:xfrm>
            <a:off x="4133850" y="2794224"/>
            <a:ext cx="10080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</a:rPr>
              <a:t>Ребёнок</a:t>
            </a:r>
          </a:p>
        </p:txBody>
      </p:sp>
      <p:sp>
        <p:nvSpPr>
          <p:cNvPr id="30749" name="Freeform 29"/>
          <p:cNvSpPr>
            <a:spLocks/>
          </p:cNvSpPr>
          <p:nvPr/>
        </p:nvSpPr>
        <p:spPr bwMode="auto">
          <a:xfrm>
            <a:off x="4057650" y="3356199"/>
            <a:ext cx="95250" cy="506412"/>
          </a:xfrm>
          <a:custGeom>
            <a:avLst/>
            <a:gdLst>
              <a:gd name="T0" fmla="*/ 95250 w 60"/>
              <a:gd name="T1" fmla="*/ 0 h 319"/>
              <a:gd name="T2" fmla="*/ 0 w 60"/>
              <a:gd name="T3" fmla="*/ 506412 h 3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0" h="319">
                <a:moveTo>
                  <a:pt x="60" y="0"/>
                </a:moveTo>
                <a:lnTo>
                  <a:pt x="0" y="319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0" name="Freeform 30"/>
          <p:cNvSpPr>
            <a:spLocks/>
          </p:cNvSpPr>
          <p:nvPr/>
        </p:nvSpPr>
        <p:spPr bwMode="auto">
          <a:xfrm>
            <a:off x="5105400" y="3356199"/>
            <a:ext cx="123825" cy="506412"/>
          </a:xfrm>
          <a:custGeom>
            <a:avLst/>
            <a:gdLst>
              <a:gd name="T0" fmla="*/ 0 w 78"/>
              <a:gd name="T1" fmla="*/ 0 h 319"/>
              <a:gd name="T2" fmla="*/ 123825 w 78"/>
              <a:gd name="T3" fmla="*/ 506412 h 3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8" h="319">
                <a:moveTo>
                  <a:pt x="0" y="0"/>
                </a:moveTo>
                <a:lnTo>
                  <a:pt x="78" y="319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1" name="AutoShape 31" descr="50%"/>
          <p:cNvSpPr>
            <a:spLocks noChangeArrowheads="1"/>
          </p:cNvSpPr>
          <p:nvPr/>
        </p:nvSpPr>
        <p:spPr bwMode="auto">
          <a:xfrm>
            <a:off x="3956050" y="5164361"/>
            <a:ext cx="1366838" cy="288925"/>
          </a:xfrm>
          <a:prstGeom prst="roundRect">
            <a:avLst>
              <a:gd name="adj" fmla="val 16667"/>
            </a:avLst>
          </a:prstGeom>
          <a:pattFill prst="pct50">
            <a:fgClr>
              <a:srgbClr val="FFCCFF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itchFamily="18" charset="0"/>
              </a:rPr>
              <a:t>Двиг. система</a:t>
            </a:r>
          </a:p>
        </p:txBody>
      </p:sp>
      <p:sp>
        <p:nvSpPr>
          <p:cNvPr id="30752" name="Freeform 32"/>
          <p:cNvSpPr>
            <a:spLocks/>
          </p:cNvSpPr>
          <p:nvPr/>
        </p:nvSpPr>
        <p:spPr bwMode="auto">
          <a:xfrm>
            <a:off x="3703638" y="4286474"/>
            <a:ext cx="1847850" cy="842962"/>
          </a:xfrm>
          <a:custGeom>
            <a:avLst/>
            <a:gdLst>
              <a:gd name="T0" fmla="*/ 1847850 w 1164"/>
              <a:gd name="T1" fmla="*/ 0 h 531"/>
              <a:gd name="T2" fmla="*/ 1757363 w 1164"/>
              <a:gd name="T3" fmla="*/ 85725 h 531"/>
              <a:gd name="T4" fmla="*/ 100013 w 1164"/>
              <a:gd name="T5" fmla="*/ 80962 h 531"/>
              <a:gd name="T6" fmla="*/ 0 w 1164"/>
              <a:gd name="T7" fmla="*/ 0 h 531"/>
              <a:gd name="T8" fmla="*/ 585788 w 1164"/>
              <a:gd name="T9" fmla="*/ 776287 h 531"/>
              <a:gd name="T10" fmla="*/ 935038 w 1164"/>
              <a:gd name="T11" fmla="*/ 842962 h 531"/>
              <a:gd name="T12" fmla="*/ 1285875 w 1164"/>
              <a:gd name="T13" fmla="*/ 795337 h 531"/>
              <a:gd name="T14" fmla="*/ 1847850 w 1164"/>
              <a:gd name="T15" fmla="*/ 0 h 53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164" h="531">
                <a:moveTo>
                  <a:pt x="1164" y="0"/>
                </a:moveTo>
                <a:lnTo>
                  <a:pt x="1107" y="54"/>
                </a:lnTo>
                <a:lnTo>
                  <a:pt x="63" y="51"/>
                </a:lnTo>
                <a:lnTo>
                  <a:pt x="0" y="0"/>
                </a:lnTo>
                <a:lnTo>
                  <a:pt x="369" y="489"/>
                </a:lnTo>
                <a:lnTo>
                  <a:pt x="589" y="531"/>
                </a:lnTo>
                <a:lnTo>
                  <a:pt x="810" y="501"/>
                </a:lnTo>
                <a:lnTo>
                  <a:pt x="1164" y="0"/>
                </a:lnTo>
                <a:close/>
              </a:path>
            </a:pathLst>
          </a:custGeom>
          <a:solidFill>
            <a:srgbClr val="CCFFFF"/>
          </a:solidFill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3" name="Freeform 33"/>
          <p:cNvSpPr>
            <a:spLocks/>
          </p:cNvSpPr>
          <p:nvPr/>
        </p:nvSpPr>
        <p:spPr bwMode="auto">
          <a:xfrm>
            <a:off x="5229225" y="4281711"/>
            <a:ext cx="1588" cy="877888"/>
          </a:xfrm>
          <a:custGeom>
            <a:avLst/>
            <a:gdLst>
              <a:gd name="T0" fmla="*/ 0 w 1"/>
              <a:gd name="T1" fmla="*/ 0 h 526"/>
              <a:gd name="T2" fmla="*/ 0 w 1"/>
              <a:gd name="T3" fmla="*/ 877888 h 52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26">
                <a:moveTo>
                  <a:pt x="0" y="0"/>
                </a:moveTo>
                <a:lnTo>
                  <a:pt x="0" y="526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3895725" y="3886424"/>
            <a:ext cx="1511300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400">
                <a:latin typeface="Times New Roman" pitchFamily="18" charset="0"/>
              </a:rPr>
              <a:t>Знания о явлениях</a:t>
            </a: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3776663" y="3867374"/>
            <a:ext cx="1728787" cy="41275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200">
                <a:latin typeface="Times New Roman" pitchFamily="18" charset="0"/>
              </a:rPr>
              <a:t>Область</a:t>
            </a:r>
          </a:p>
          <a:p>
            <a:pPr algn="ctr" eaLnBrk="1" hangingPunct="1"/>
            <a:r>
              <a:rPr lang="ru-RU" altLang="ru-RU" sz="1200">
                <a:latin typeface="Times New Roman" pitchFamily="18" charset="0"/>
              </a:rPr>
              <a:t>неосознаваемого</a:t>
            </a:r>
          </a:p>
        </p:txBody>
      </p:sp>
      <p:sp>
        <p:nvSpPr>
          <p:cNvPr id="30756" name="AutoShape 36" descr="50%"/>
          <p:cNvSpPr>
            <a:spLocks noChangeArrowheads="1"/>
          </p:cNvSpPr>
          <p:nvPr/>
        </p:nvSpPr>
        <p:spPr bwMode="auto">
          <a:xfrm>
            <a:off x="3952875" y="3068861"/>
            <a:ext cx="1366838" cy="288925"/>
          </a:xfrm>
          <a:prstGeom prst="roundRect">
            <a:avLst>
              <a:gd name="adj" fmla="val 16667"/>
            </a:avLst>
          </a:prstGeom>
          <a:pattFill prst="pct50">
            <a:fgClr>
              <a:schemeClr val="folHlink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600" dirty="0" err="1">
                <a:latin typeface="Times New Roman" pitchFamily="18" charset="0"/>
              </a:rPr>
              <a:t>Сенс</a:t>
            </a:r>
            <a:r>
              <a:rPr lang="ru-RU" altLang="ru-RU" sz="1600" dirty="0">
                <a:latin typeface="Times New Roman" pitchFamily="18" charset="0"/>
              </a:rPr>
              <a:t>. система</a:t>
            </a:r>
          </a:p>
        </p:txBody>
      </p:sp>
      <p:sp>
        <p:nvSpPr>
          <p:cNvPr id="30757" name="Freeform 37"/>
          <p:cNvSpPr>
            <a:spLocks/>
          </p:cNvSpPr>
          <p:nvPr/>
        </p:nvSpPr>
        <p:spPr bwMode="auto">
          <a:xfrm>
            <a:off x="4229100" y="4961161"/>
            <a:ext cx="28575" cy="196850"/>
          </a:xfrm>
          <a:custGeom>
            <a:avLst/>
            <a:gdLst>
              <a:gd name="T0" fmla="*/ 28575 w 18"/>
              <a:gd name="T1" fmla="*/ 0 h 124"/>
              <a:gd name="T2" fmla="*/ 0 w 18"/>
              <a:gd name="T3" fmla="*/ 19050 h 124"/>
              <a:gd name="T4" fmla="*/ 0 w 18"/>
              <a:gd name="T5" fmla="*/ 196850 h 12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" h="124">
                <a:moveTo>
                  <a:pt x="18" y="0"/>
                </a:moveTo>
                <a:lnTo>
                  <a:pt x="0" y="12"/>
                </a:lnTo>
                <a:lnTo>
                  <a:pt x="0" y="124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8" name="Freeform 38"/>
          <p:cNvSpPr>
            <a:spLocks/>
          </p:cNvSpPr>
          <p:nvPr/>
        </p:nvSpPr>
        <p:spPr bwMode="auto">
          <a:xfrm>
            <a:off x="5019675" y="4967511"/>
            <a:ext cx="25400" cy="198438"/>
          </a:xfrm>
          <a:custGeom>
            <a:avLst/>
            <a:gdLst>
              <a:gd name="T0" fmla="*/ 0 w 16"/>
              <a:gd name="T1" fmla="*/ 0 h 125"/>
              <a:gd name="T2" fmla="*/ 25400 w 16"/>
              <a:gd name="T3" fmla="*/ 20638 h 125"/>
              <a:gd name="T4" fmla="*/ 25400 w 16"/>
              <a:gd name="T5" fmla="*/ 198438 h 12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" h="125">
                <a:moveTo>
                  <a:pt x="0" y="0"/>
                </a:moveTo>
                <a:lnTo>
                  <a:pt x="16" y="13"/>
                </a:lnTo>
                <a:lnTo>
                  <a:pt x="16" y="125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59" name="Freeform 39"/>
          <p:cNvSpPr>
            <a:spLocks/>
          </p:cNvSpPr>
          <p:nvPr/>
        </p:nvSpPr>
        <p:spPr bwMode="auto">
          <a:xfrm>
            <a:off x="4219575" y="4278536"/>
            <a:ext cx="184150" cy="349250"/>
          </a:xfrm>
          <a:custGeom>
            <a:avLst/>
            <a:gdLst>
              <a:gd name="T0" fmla="*/ 0 w 116"/>
              <a:gd name="T1" fmla="*/ 0 h 220"/>
              <a:gd name="T2" fmla="*/ 0 w 116"/>
              <a:gd name="T3" fmla="*/ 114300 h 220"/>
              <a:gd name="T4" fmla="*/ 184150 w 116"/>
              <a:gd name="T5" fmla="*/ 349250 h 22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" h="220">
                <a:moveTo>
                  <a:pt x="0" y="0"/>
                </a:moveTo>
                <a:lnTo>
                  <a:pt x="0" y="72"/>
                </a:lnTo>
                <a:lnTo>
                  <a:pt x="116" y="220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60" name="Freeform 40"/>
          <p:cNvSpPr>
            <a:spLocks/>
          </p:cNvSpPr>
          <p:nvPr/>
        </p:nvSpPr>
        <p:spPr bwMode="auto">
          <a:xfrm>
            <a:off x="4860925" y="4281711"/>
            <a:ext cx="198438" cy="336550"/>
          </a:xfrm>
          <a:custGeom>
            <a:avLst/>
            <a:gdLst>
              <a:gd name="T0" fmla="*/ 198438 w 125"/>
              <a:gd name="T1" fmla="*/ 0 h 212"/>
              <a:gd name="T2" fmla="*/ 198438 w 125"/>
              <a:gd name="T3" fmla="*/ 114300 h 212"/>
              <a:gd name="T4" fmla="*/ 0 w 125"/>
              <a:gd name="T5" fmla="*/ 336550 h 2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5" h="212">
                <a:moveTo>
                  <a:pt x="125" y="0"/>
                </a:moveTo>
                <a:lnTo>
                  <a:pt x="125" y="72"/>
                </a:lnTo>
                <a:lnTo>
                  <a:pt x="0" y="212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61" name="Freeform 41"/>
          <p:cNvSpPr>
            <a:spLocks/>
          </p:cNvSpPr>
          <p:nvPr/>
        </p:nvSpPr>
        <p:spPr bwMode="auto">
          <a:xfrm>
            <a:off x="4772025" y="4278536"/>
            <a:ext cx="155575" cy="287338"/>
          </a:xfrm>
          <a:custGeom>
            <a:avLst/>
            <a:gdLst>
              <a:gd name="T0" fmla="*/ 0 w 98"/>
              <a:gd name="T1" fmla="*/ 287338 h 172"/>
              <a:gd name="T2" fmla="*/ 155575 w 98"/>
              <a:gd name="T3" fmla="*/ 103575 h 172"/>
              <a:gd name="T4" fmla="*/ 155575 w 98"/>
              <a:gd name="T5" fmla="*/ 0 h 17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" h="172">
                <a:moveTo>
                  <a:pt x="0" y="172"/>
                </a:moveTo>
                <a:lnTo>
                  <a:pt x="98" y="62"/>
                </a:lnTo>
                <a:lnTo>
                  <a:pt x="98" y="0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62" name="Freeform 42"/>
          <p:cNvSpPr>
            <a:spLocks/>
          </p:cNvSpPr>
          <p:nvPr/>
        </p:nvSpPr>
        <p:spPr bwMode="auto">
          <a:xfrm flipH="1">
            <a:off x="4344988" y="4278536"/>
            <a:ext cx="155575" cy="287338"/>
          </a:xfrm>
          <a:custGeom>
            <a:avLst/>
            <a:gdLst>
              <a:gd name="T0" fmla="*/ 0 w 98"/>
              <a:gd name="T1" fmla="*/ 287338 h 172"/>
              <a:gd name="T2" fmla="*/ 155575 w 98"/>
              <a:gd name="T3" fmla="*/ 103575 h 172"/>
              <a:gd name="T4" fmla="*/ 155575 w 98"/>
              <a:gd name="T5" fmla="*/ 0 h 17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" h="172">
                <a:moveTo>
                  <a:pt x="0" y="172"/>
                </a:moveTo>
                <a:lnTo>
                  <a:pt x="98" y="62"/>
                </a:lnTo>
                <a:lnTo>
                  <a:pt x="98" y="0"/>
                </a:lnTo>
              </a:path>
            </a:pathLst>
          </a:custGeom>
          <a:noFill/>
          <a:ln w="38100" cmpd="dbl">
            <a:solidFill>
              <a:srgbClr val="FF3300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63" name="Text Box 43"/>
          <p:cNvSpPr txBox="1">
            <a:spLocks noChangeArrowheads="1"/>
          </p:cNvSpPr>
          <p:nvPr/>
        </p:nvSpPr>
        <p:spPr bwMode="auto">
          <a:xfrm>
            <a:off x="4140200" y="3568924"/>
            <a:ext cx="10080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</a:rPr>
              <a:t>Психика</a:t>
            </a:r>
          </a:p>
        </p:txBody>
      </p:sp>
      <p:sp>
        <p:nvSpPr>
          <p:cNvPr id="30764" name="Text Box 44"/>
          <p:cNvSpPr txBox="1">
            <a:spLocks noChangeArrowheads="1"/>
          </p:cNvSpPr>
          <p:nvPr/>
        </p:nvSpPr>
        <p:spPr bwMode="auto">
          <a:xfrm>
            <a:off x="3779838" y="4088036"/>
            <a:ext cx="846137" cy="17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200">
                <a:latin typeface="Times New Roman" pitchFamily="18" charset="0"/>
              </a:rPr>
              <a:t>природных</a:t>
            </a:r>
          </a:p>
        </p:txBody>
      </p:sp>
      <p:sp>
        <p:nvSpPr>
          <p:cNvPr id="30765" name="Text Box 45"/>
          <p:cNvSpPr txBox="1">
            <a:spLocks noChangeArrowheads="1"/>
          </p:cNvSpPr>
          <p:nvPr/>
        </p:nvSpPr>
        <p:spPr bwMode="auto">
          <a:xfrm>
            <a:off x="4621213" y="4088036"/>
            <a:ext cx="860425" cy="17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200">
                <a:latin typeface="Times New Roman" pitchFamily="18" charset="0"/>
              </a:rPr>
              <a:t>социальных</a:t>
            </a:r>
          </a:p>
        </p:txBody>
      </p:sp>
      <p:sp>
        <p:nvSpPr>
          <p:cNvPr id="30766" name="Oval 46" descr="25%"/>
          <p:cNvSpPr>
            <a:spLocks noChangeArrowheads="1"/>
          </p:cNvSpPr>
          <p:nvPr/>
        </p:nvSpPr>
        <p:spPr bwMode="auto">
          <a:xfrm>
            <a:off x="4351338" y="4535711"/>
            <a:ext cx="581025" cy="493713"/>
          </a:xfrm>
          <a:prstGeom prst="ellipse">
            <a:avLst/>
          </a:prstGeom>
          <a:pattFill prst="pct25">
            <a:fgClr>
              <a:srgbClr val="FF3300"/>
            </a:fgClr>
            <a:bgClr>
              <a:schemeClr val="bg1"/>
            </a:bgClr>
          </a:pattFill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767" name="Text Box 47"/>
          <p:cNvSpPr txBox="1">
            <a:spLocks noChangeArrowheads="1"/>
          </p:cNvSpPr>
          <p:nvPr/>
        </p:nvSpPr>
        <p:spPr bwMode="auto">
          <a:xfrm>
            <a:off x="4421188" y="4588099"/>
            <a:ext cx="4429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200">
                <a:latin typeface="Times New Roman" pitchFamily="18" charset="0"/>
              </a:rPr>
              <a:t>Образ "Я"</a:t>
            </a:r>
          </a:p>
        </p:txBody>
      </p:sp>
      <p:sp>
        <p:nvSpPr>
          <p:cNvPr id="30768" name="Freeform 48"/>
          <p:cNvSpPr>
            <a:spLocks/>
          </p:cNvSpPr>
          <p:nvPr/>
        </p:nvSpPr>
        <p:spPr bwMode="auto">
          <a:xfrm flipH="1">
            <a:off x="4065588" y="4278536"/>
            <a:ext cx="1587" cy="879475"/>
          </a:xfrm>
          <a:custGeom>
            <a:avLst/>
            <a:gdLst>
              <a:gd name="T0" fmla="*/ 0 w 1"/>
              <a:gd name="T1" fmla="*/ 0 h 528"/>
              <a:gd name="T2" fmla="*/ 0 w 1"/>
              <a:gd name="T3" fmla="*/ 879475 h 5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28">
                <a:moveTo>
                  <a:pt x="0" y="0"/>
                </a:moveTo>
                <a:lnTo>
                  <a:pt x="0" y="528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69" name="Freeform 49"/>
          <p:cNvSpPr>
            <a:spLocks/>
          </p:cNvSpPr>
          <p:nvPr/>
        </p:nvSpPr>
        <p:spPr bwMode="auto">
          <a:xfrm>
            <a:off x="5045075" y="5046886"/>
            <a:ext cx="730250" cy="1019175"/>
          </a:xfrm>
          <a:custGeom>
            <a:avLst/>
            <a:gdLst>
              <a:gd name="T0" fmla="*/ 0 w 460"/>
              <a:gd name="T1" fmla="*/ 0 h 642"/>
              <a:gd name="T2" fmla="*/ 495300 w 460"/>
              <a:gd name="T3" fmla="*/ 0 h 642"/>
              <a:gd name="T4" fmla="*/ 730250 w 460"/>
              <a:gd name="T5" fmla="*/ 1019175 h 64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60" h="642">
                <a:moveTo>
                  <a:pt x="0" y="0"/>
                </a:moveTo>
                <a:lnTo>
                  <a:pt x="312" y="0"/>
                </a:lnTo>
                <a:lnTo>
                  <a:pt x="460" y="642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0" name="Freeform 50"/>
          <p:cNvSpPr>
            <a:spLocks/>
          </p:cNvSpPr>
          <p:nvPr/>
        </p:nvSpPr>
        <p:spPr bwMode="auto">
          <a:xfrm>
            <a:off x="4889500" y="4427761"/>
            <a:ext cx="1549400" cy="285750"/>
          </a:xfrm>
          <a:custGeom>
            <a:avLst/>
            <a:gdLst>
              <a:gd name="T0" fmla="*/ 0 w 976"/>
              <a:gd name="T1" fmla="*/ 0 h 180"/>
              <a:gd name="T2" fmla="*/ 203200 w 976"/>
              <a:gd name="T3" fmla="*/ 63500 h 180"/>
              <a:gd name="T4" fmla="*/ 1549400 w 976"/>
              <a:gd name="T5" fmla="*/ 285750 h 1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76" h="180">
                <a:moveTo>
                  <a:pt x="0" y="0"/>
                </a:moveTo>
                <a:lnTo>
                  <a:pt x="128" y="40"/>
                </a:lnTo>
                <a:lnTo>
                  <a:pt x="976" y="18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1" name="Freeform 51"/>
          <p:cNvSpPr>
            <a:spLocks/>
          </p:cNvSpPr>
          <p:nvPr/>
        </p:nvSpPr>
        <p:spPr bwMode="auto">
          <a:xfrm>
            <a:off x="5035550" y="4424586"/>
            <a:ext cx="1409700" cy="288925"/>
          </a:xfrm>
          <a:custGeom>
            <a:avLst/>
            <a:gdLst>
              <a:gd name="T0" fmla="*/ 0 w 888"/>
              <a:gd name="T1" fmla="*/ 0 h 182"/>
              <a:gd name="T2" fmla="*/ 85725 w 888"/>
              <a:gd name="T3" fmla="*/ 25400 h 182"/>
              <a:gd name="T4" fmla="*/ 660400 w 888"/>
              <a:gd name="T5" fmla="*/ 130175 h 182"/>
              <a:gd name="T6" fmla="*/ 1409700 w 888"/>
              <a:gd name="T7" fmla="*/ 288925 h 18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88" h="182">
                <a:moveTo>
                  <a:pt x="0" y="0"/>
                </a:moveTo>
                <a:lnTo>
                  <a:pt x="54" y="16"/>
                </a:lnTo>
                <a:lnTo>
                  <a:pt x="416" y="82"/>
                </a:lnTo>
                <a:lnTo>
                  <a:pt x="888" y="182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2" name="Freeform 52"/>
          <p:cNvSpPr>
            <a:spLocks/>
          </p:cNvSpPr>
          <p:nvPr/>
        </p:nvSpPr>
        <p:spPr bwMode="auto">
          <a:xfrm>
            <a:off x="3848100" y="5046886"/>
            <a:ext cx="1924050" cy="1027113"/>
          </a:xfrm>
          <a:custGeom>
            <a:avLst/>
            <a:gdLst>
              <a:gd name="T0" fmla="*/ 381000 w 1212"/>
              <a:gd name="T1" fmla="*/ 0 h 647"/>
              <a:gd name="T2" fmla="*/ 3175 w 1212"/>
              <a:gd name="T3" fmla="*/ 0 h 647"/>
              <a:gd name="T4" fmla="*/ 0 w 1212"/>
              <a:gd name="T5" fmla="*/ 590550 h 647"/>
              <a:gd name="T6" fmla="*/ 1025525 w 1212"/>
              <a:gd name="T7" fmla="*/ 882650 h 647"/>
              <a:gd name="T8" fmla="*/ 1924050 w 1212"/>
              <a:gd name="T9" fmla="*/ 1027113 h 64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12" h="647">
                <a:moveTo>
                  <a:pt x="240" y="0"/>
                </a:moveTo>
                <a:lnTo>
                  <a:pt x="2" y="0"/>
                </a:lnTo>
                <a:lnTo>
                  <a:pt x="0" y="372"/>
                </a:lnTo>
                <a:lnTo>
                  <a:pt x="646" y="556"/>
                </a:lnTo>
                <a:lnTo>
                  <a:pt x="1212" y="647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3" name="Freeform 53"/>
          <p:cNvSpPr>
            <a:spLocks/>
          </p:cNvSpPr>
          <p:nvPr/>
        </p:nvSpPr>
        <p:spPr bwMode="auto">
          <a:xfrm>
            <a:off x="4416425" y="4437286"/>
            <a:ext cx="2022475" cy="279400"/>
          </a:xfrm>
          <a:custGeom>
            <a:avLst/>
            <a:gdLst>
              <a:gd name="T0" fmla="*/ 0 w 1274"/>
              <a:gd name="T1" fmla="*/ 28575 h 176"/>
              <a:gd name="T2" fmla="*/ 317500 w 1274"/>
              <a:gd name="T3" fmla="*/ 0 h 176"/>
              <a:gd name="T4" fmla="*/ 663575 w 1274"/>
              <a:gd name="T5" fmla="*/ 98425 h 176"/>
              <a:gd name="T6" fmla="*/ 2022475 w 1274"/>
              <a:gd name="T7" fmla="*/ 279400 h 17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74" h="176">
                <a:moveTo>
                  <a:pt x="0" y="18"/>
                </a:moveTo>
                <a:lnTo>
                  <a:pt x="200" y="0"/>
                </a:lnTo>
                <a:lnTo>
                  <a:pt x="418" y="62"/>
                </a:lnTo>
                <a:lnTo>
                  <a:pt x="1274" y="176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4" name="Freeform 54"/>
          <p:cNvSpPr>
            <a:spLocks/>
          </p:cNvSpPr>
          <p:nvPr/>
        </p:nvSpPr>
        <p:spPr bwMode="auto">
          <a:xfrm>
            <a:off x="4324350" y="4481736"/>
            <a:ext cx="2117725" cy="234950"/>
          </a:xfrm>
          <a:custGeom>
            <a:avLst/>
            <a:gdLst>
              <a:gd name="T0" fmla="*/ 0 w 1334"/>
              <a:gd name="T1" fmla="*/ 47625 h 148"/>
              <a:gd name="T2" fmla="*/ 406400 w 1334"/>
              <a:gd name="T3" fmla="*/ 0 h 148"/>
              <a:gd name="T4" fmla="*/ 742950 w 1334"/>
              <a:gd name="T5" fmla="*/ 98425 h 148"/>
              <a:gd name="T6" fmla="*/ 2117725 w 1334"/>
              <a:gd name="T7" fmla="*/ 23495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34" h="148">
                <a:moveTo>
                  <a:pt x="0" y="30"/>
                </a:moveTo>
                <a:lnTo>
                  <a:pt x="256" y="0"/>
                </a:lnTo>
                <a:lnTo>
                  <a:pt x="468" y="62"/>
                </a:lnTo>
                <a:lnTo>
                  <a:pt x="1334" y="148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oval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5" name="Freeform 55"/>
          <p:cNvSpPr>
            <a:spLocks/>
          </p:cNvSpPr>
          <p:nvPr/>
        </p:nvSpPr>
        <p:spPr bwMode="auto">
          <a:xfrm>
            <a:off x="6437313" y="4715099"/>
            <a:ext cx="1087437" cy="1587"/>
          </a:xfrm>
          <a:custGeom>
            <a:avLst/>
            <a:gdLst>
              <a:gd name="T0" fmla="*/ 0 w 685"/>
              <a:gd name="T1" fmla="*/ 0 h 1"/>
              <a:gd name="T2" fmla="*/ 1087437 w 685"/>
              <a:gd name="T3" fmla="*/ 1587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85" h="1">
                <a:moveTo>
                  <a:pt x="0" y="0"/>
                </a:moveTo>
                <a:lnTo>
                  <a:pt x="685" y="1"/>
                </a:lnTo>
              </a:path>
            </a:pathLst>
          </a:custGeom>
          <a:noFill/>
          <a:ln w="9525">
            <a:solidFill>
              <a:srgbClr val="A50021"/>
            </a:solidFill>
            <a:round/>
            <a:headEnd type="none" w="sm" len="sm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6" name="Text Box 56"/>
          <p:cNvSpPr txBox="1">
            <a:spLocks noChangeArrowheads="1"/>
          </p:cNvSpPr>
          <p:nvPr/>
        </p:nvSpPr>
        <p:spPr bwMode="auto">
          <a:xfrm>
            <a:off x="6442075" y="4270599"/>
            <a:ext cx="108108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FF3300"/>
                </a:solidFill>
                <a:latin typeface="Times New Roman" pitchFamily="18" charset="0"/>
              </a:rPr>
              <a:t>Процессы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400">
                <a:solidFill>
                  <a:srgbClr val="FF3300"/>
                </a:solidFill>
                <a:latin typeface="Times New Roman" pitchFamily="18" charset="0"/>
              </a:rPr>
              <a:t>осознавания</a:t>
            </a:r>
          </a:p>
        </p:txBody>
      </p:sp>
      <p:sp>
        <p:nvSpPr>
          <p:cNvPr id="30727" name="Oval 7"/>
          <p:cNvSpPr>
            <a:spLocks noChangeArrowheads="1"/>
          </p:cNvSpPr>
          <p:nvPr/>
        </p:nvSpPr>
        <p:spPr bwMode="auto">
          <a:xfrm>
            <a:off x="4389438" y="1602011"/>
            <a:ext cx="504825" cy="504825"/>
          </a:xfrm>
          <a:prstGeom prst="ellipse">
            <a:avLst/>
          </a:prstGeom>
          <a:solidFill>
            <a:srgbClr val="FFCC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60000"/>
              </a:lnSpc>
            </a:pPr>
            <a:r>
              <a:rPr lang="ru-RU" altLang="ru-RU" sz="1200">
                <a:latin typeface="Times New Roman" pitchFamily="18" charset="0"/>
              </a:rPr>
              <a:t>Ре-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200">
                <a:latin typeface="Times New Roman" pitchFamily="18" charset="0"/>
              </a:rPr>
              <a:t>бё-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200">
                <a:latin typeface="Times New Roman" pitchFamily="18" charset="0"/>
              </a:rPr>
              <a:t>нок</a:t>
            </a:r>
          </a:p>
        </p:txBody>
      </p:sp>
      <p:sp>
        <p:nvSpPr>
          <p:cNvPr id="30746" name="Freeform 26"/>
          <p:cNvSpPr>
            <a:spLocks/>
          </p:cNvSpPr>
          <p:nvPr/>
        </p:nvSpPr>
        <p:spPr bwMode="auto">
          <a:xfrm>
            <a:off x="4645025" y="2065561"/>
            <a:ext cx="1588" cy="646113"/>
          </a:xfrm>
          <a:custGeom>
            <a:avLst/>
            <a:gdLst>
              <a:gd name="T0" fmla="*/ 0 w 1"/>
              <a:gd name="T1" fmla="*/ 0 h 407"/>
              <a:gd name="T2" fmla="*/ 0 w 1"/>
              <a:gd name="T3" fmla="*/ 646113 h 40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07">
                <a:moveTo>
                  <a:pt x="0" y="0"/>
                </a:moveTo>
                <a:lnTo>
                  <a:pt x="0" y="407"/>
                </a:lnTo>
              </a:path>
            </a:pathLst>
          </a:custGeom>
          <a:noFill/>
          <a:ln w="38100" cmpd="dbl">
            <a:solidFill>
              <a:schemeClr val="tx1"/>
            </a:solidFill>
            <a:round/>
            <a:headEnd type="oval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77" name="Oval 57" descr="25%"/>
          <p:cNvSpPr>
            <a:spLocks noChangeArrowheads="1"/>
          </p:cNvSpPr>
          <p:nvPr/>
        </p:nvSpPr>
        <p:spPr bwMode="auto">
          <a:xfrm>
            <a:off x="4122738" y="4367436"/>
            <a:ext cx="1046162" cy="719138"/>
          </a:xfrm>
          <a:prstGeom prst="ellipse">
            <a:avLst/>
          </a:prstGeom>
          <a:pattFill prst="pct25">
            <a:fgClr>
              <a:srgbClr val="FF3300"/>
            </a:fgClr>
            <a:bgClr>
              <a:schemeClr val="bg1"/>
            </a:bgClr>
          </a:pattFill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0" rIns="180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200">
                <a:latin typeface="Times New Roman" pitchFamily="18" charset="0"/>
              </a:rPr>
              <a:t>Область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altLang="ru-RU" sz="1200">
                <a:latin typeface="Times New Roman" pitchFamily="18" charset="0"/>
              </a:rPr>
              <a:t>осознаваемого</a:t>
            </a:r>
          </a:p>
        </p:txBody>
      </p:sp>
      <p:sp>
        <p:nvSpPr>
          <p:cNvPr id="30778" name="Rectangle 58"/>
          <p:cNvSpPr>
            <a:spLocks noChangeArrowheads="1"/>
          </p:cNvSpPr>
          <p:nvPr/>
        </p:nvSpPr>
        <p:spPr bwMode="auto">
          <a:xfrm>
            <a:off x="3763963" y="3865786"/>
            <a:ext cx="1731962" cy="414338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1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1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10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10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0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0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0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0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0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10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10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1000"/>
                                        <p:tgtEl>
                                          <p:spTgt spid="30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1000"/>
                                        <p:tgtEl>
                                          <p:spTgt spid="3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10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1000"/>
                                        <p:tgtEl>
                                          <p:spTgt spid="3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10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1000"/>
                                        <p:tgtEl>
                                          <p:spTgt spid="30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10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1000"/>
                                        <p:tgtEl>
                                          <p:spTgt spid="3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0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0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3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withGroup">
                            <p:stCondLst>
                              <p:cond delay="23000"/>
                            </p:stCondLst>
                            <p:childTnLst>
                              <p:par>
                                <p:cTn id="17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9" dur="1000"/>
                                        <p:tgtEl>
                                          <p:spTgt spid="30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2" dur="10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5" dur="10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8" dur="1000"/>
                                        <p:tgtEl>
                                          <p:spTgt spid="307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1" dur="1000"/>
                                        <p:tgtEl>
                                          <p:spTgt spid="30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4" dur="1000"/>
                                        <p:tgtEl>
                                          <p:spTgt spid="307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7" dur="10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0" dur="10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3" dur="1000"/>
                                        <p:tgtEl>
                                          <p:spTgt spid="30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6" dur="1000"/>
                                        <p:tgtEl>
                                          <p:spTgt spid="30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9" dur="1000"/>
                                        <p:tgtEl>
                                          <p:spTgt spid="30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2" dur="10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5" dur="10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8" dur="10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1" dur="10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4" dur="1000"/>
                                        <p:tgtEl>
                                          <p:spTgt spid="30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 nodeType="withGroup">
                            <p:stCondLst>
                              <p:cond delay="25000"/>
                            </p:stCondLst>
                            <p:childTnLst>
                              <p:par>
                                <p:cTn id="2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30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30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3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withGroup">
                            <p:stCondLst>
                              <p:cond delay="26000"/>
                            </p:stCondLst>
                            <p:childTnLst>
                              <p:par>
                                <p:cTn id="2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1000"/>
                                        <p:tgtEl>
                                          <p:spTgt spid="30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10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2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10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1" dur="10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5" dur="1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8" dur="1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1" dur="1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4" dur="1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 nodeType="withGroup">
                            <p:stCondLst>
                              <p:cond delay="30000"/>
                            </p:stCondLst>
                            <p:childTnLst>
                              <p:par>
                                <p:cTn id="2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4" dur="10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7" dur="10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2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10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4" dur="10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2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8" dur="1000"/>
                                        <p:tgtEl>
                                          <p:spTgt spid="3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1" dur="1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4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7" dur="1000"/>
                                        <p:tgtEl>
                                          <p:spTgt spid="30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1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34000"/>
                            </p:stCondLst>
                            <p:childTnLst>
                              <p:par>
                                <p:cTn id="30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1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  <p:bldP spid="30723" grpId="0" animBg="1"/>
      <p:bldP spid="30724" grpId="0" animBg="1"/>
      <p:bldP spid="30725" grpId="0"/>
      <p:bldP spid="30726" grpId="0"/>
      <p:bldP spid="30728" grpId="0" animBg="1"/>
      <p:bldP spid="30729" grpId="0" animBg="1"/>
      <p:bldP spid="30730" grpId="0"/>
      <p:bldP spid="30731" grpId="0" animBg="1"/>
      <p:bldP spid="30732" grpId="0"/>
      <p:bldP spid="30733" grpId="0" animBg="1"/>
      <p:bldP spid="30734" grpId="0" animBg="1"/>
      <p:bldP spid="30735" grpId="0" animBg="1"/>
      <p:bldP spid="30736" grpId="0" animBg="1"/>
      <p:bldP spid="30737" grpId="0" animBg="1"/>
      <p:bldP spid="30738" grpId="0"/>
      <p:bldP spid="30738" grpId="1"/>
      <p:bldP spid="30740" grpId="0" animBg="1"/>
      <p:bldP spid="30741" grpId="0" animBg="1"/>
      <p:bldP spid="30742" grpId="0" animBg="1"/>
      <p:bldP spid="30743" grpId="0" animBg="1"/>
      <p:bldP spid="30744" grpId="0" animBg="1"/>
      <p:bldP spid="30745" grpId="0"/>
      <p:bldP spid="30747" grpId="0" animBg="1"/>
      <p:bldP spid="30748" grpId="0"/>
      <p:bldP spid="30749" grpId="0" animBg="1"/>
      <p:bldP spid="30750" grpId="0" animBg="1"/>
      <p:bldP spid="30751" grpId="0" animBg="1"/>
      <p:bldP spid="30752" grpId="0" animBg="1"/>
      <p:bldP spid="30753" grpId="0" animBg="1"/>
      <p:bldP spid="30754" grpId="0"/>
      <p:bldP spid="30754" grpId="1"/>
      <p:bldP spid="30755" grpId="0" animBg="1"/>
      <p:bldP spid="30756" grpId="0" animBg="1"/>
      <p:bldP spid="30757" grpId="0" animBg="1"/>
      <p:bldP spid="30758" grpId="0" animBg="1"/>
      <p:bldP spid="30759" grpId="0" animBg="1"/>
      <p:bldP spid="30759" grpId="1" animBg="1"/>
      <p:bldP spid="30760" grpId="0" animBg="1"/>
      <p:bldP spid="30760" grpId="1" animBg="1"/>
      <p:bldP spid="30761" grpId="0" animBg="1"/>
      <p:bldP spid="30761" grpId="1" animBg="1"/>
      <p:bldP spid="30762" grpId="0" animBg="1"/>
      <p:bldP spid="30762" grpId="1" animBg="1"/>
      <p:bldP spid="30763" grpId="0"/>
      <p:bldP spid="30764" grpId="0"/>
      <p:bldP spid="30764" grpId="1"/>
      <p:bldP spid="30765" grpId="0"/>
      <p:bldP spid="30765" grpId="1"/>
      <p:bldP spid="30766" grpId="0" animBg="1"/>
      <p:bldP spid="30766" grpId="1" animBg="1"/>
      <p:bldP spid="30767" grpId="0"/>
      <p:bldP spid="30767" grpId="1"/>
      <p:bldP spid="30768" grpId="0" animBg="1"/>
      <p:bldP spid="30769" grpId="0" animBg="1"/>
      <p:bldP spid="30770" grpId="0" animBg="1"/>
      <p:bldP spid="30770" grpId="1" animBg="1"/>
      <p:bldP spid="30771" grpId="0" animBg="1"/>
      <p:bldP spid="30771" grpId="1" animBg="1"/>
      <p:bldP spid="30772" grpId="0" animBg="1"/>
      <p:bldP spid="30773" grpId="0" animBg="1"/>
      <p:bldP spid="30773" grpId="1" animBg="1"/>
      <p:bldP spid="30774" grpId="0" animBg="1"/>
      <p:bldP spid="30774" grpId="1" animBg="1"/>
      <p:bldP spid="30775" grpId="0" animBg="1"/>
      <p:bldP spid="30775" grpId="1" animBg="1"/>
      <p:bldP spid="30776" grpId="0"/>
      <p:bldP spid="30776" grpId="1"/>
      <p:bldP spid="30727" grpId="0" animBg="1"/>
      <p:bldP spid="30746" grpId="0" animBg="1"/>
      <p:bldP spid="30777" grpId="0" animBg="1"/>
      <p:bldP spid="30778" grpId="0" animBg="1"/>
      <p:bldP spid="30778" grpId="1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8772</TotalTime>
  <Words>542</Words>
  <Application>Microsoft Office PowerPoint</Application>
  <PresentationFormat>Экран (4:3)</PresentationFormat>
  <Paragraphs>167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Оформление по умолчанию</vt:lpstr>
      <vt:lpstr>Формула</vt:lpstr>
      <vt:lpstr>Microsoft Equation 3.0</vt:lpstr>
      <vt:lpstr>Презентация PowerPoint</vt:lpstr>
      <vt:lpstr>Что такое «сознание»?</vt:lpstr>
      <vt:lpstr>Общие научные положения, характеризующие сознание:</vt:lpstr>
      <vt:lpstr>Уровни эволюционного развития  познавательных психических процессов</vt:lpstr>
      <vt:lpstr>Процессы сознания и осознавания  в структуре познавательных психических процессов</vt:lpstr>
      <vt:lpstr>Психологические механизмы возникновения сознания  в филогенезе</vt:lpstr>
      <vt:lpstr>Психологические механизмы возникновения сознания  в онтогенезе</vt:lpstr>
      <vt:lpstr>Презентация PowerPoint</vt:lpstr>
    </vt:vector>
  </TitlesOfParts>
  <Company>TGGPU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Kornienko</dc:creator>
  <cp:lastModifiedBy>Александр</cp:lastModifiedBy>
  <cp:revision>158</cp:revision>
  <dcterms:created xsi:type="dcterms:W3CDTF">2009-02-17T17:59:25Z</dcterms:created>
  <dcterms:modified xsi:type="dcterms:W3CDTF">2017-12-25T20:19:40Z</dcterms:modified>
</cp:coreProperties>
</file>