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70" r:id="rId4"/>
    <p:sldId id="261" r:id="rId5"/>
    <p:sldId id="264" r:id="rId6"/>
    <p:sldId id="262" r:id="rId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entury Gothic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entury Gothic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entury Gothic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entury Gothic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CCFF"/>
    <a:srgbClr val="FFCCCC"/>
    <a:srgbClr val="800000"/>
    <a:srgbClr val="993300"/>
    <a:srgbClr val="FFFF00"/>
    <a:srgbClr val="FFFF99"/>
    <a:srgbClr val="FF99FF"/>
    <a:srgbClr val="CCFF99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358" autoAdjust="0"/>
    <p:restoredTop sz="94660"/>
  </p:normalViewPr>
  <p:slideViewPr>
    <p:cSldViewPr>
      <p:cViewPr>
        <p:scale>
          <a:sx n="98" d="100"/>
          <a:sy n="98" d="100"/>
        </p:scale>
        <p:origin x="-72" y="-3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DECB4F-1611-466D-BB77-B95289C937B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48415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DC5C81-9D73-4680-9DE8-47D1FC21BED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472812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069EB9-520E-40C1-9F99-2CDC3F414F7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831570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41A9E9-D654-4F60-AC21-71984608F39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790375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445F05-710D-4C25-98E9-56F2A23DC0D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414393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B65C70-62D2-4F00-8998-A6FEC0F3445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95890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8E2530-31B2-44FC-ABE5-98268F91B20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589469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A996E4-D6C1-4985-9002-DF217313EE9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819000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2A066B-699A-42C7-BE23-6766C7EF522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05019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A12F20-CAAF-499C-8094-EC8B9ABBC61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875991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71C04A-D2E6-4DF3-BAF8-0A1D72C8F25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022793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bg1"/>
          </a:fgClr>
          <a:bgClr>
            <a:srgbClr val="FFCCFF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+mn-lt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+mn-lt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+mn-lt"/>
              </a:defRPr>
            </a:lvl1pPr>
          </a:lstStyle>
          <a:p>
            <a:pPr>
              <a:defRPr/>
            </a:pPr>
            <a:fld id="{E4C0C025-42DA-4490-BAFE-5F4C2D7F28A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1135063" y="1758206"/>
            <a:ext cx="1764000" cy="3603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000" tIns="10800" rIns="18000" bIns="10800"/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>
                <a:latin typeface="Times New Roman" pitchFamily="18" charset="0"/>
              </a:rPr>
              <a:t>Познавательные</a:t>
            </a:r>
          </a:p>
        </p:txBody>
      </p:sp>
      <p:sp>
        <p:nvSpPr>
          <p:cNvPr id="5125" name="Text Box 5" descr="50%"/>
          <p:cNvSpPr txBox="1">
            <a:spLocks noChangeArrowheads="1"/>
          </p:cNvSpPr>
          <p:nvPr/>
        </p:nvSpPr>
        <p:spPr bwMode="auto">
          <a:xfrm>
            <a:off x="3500438" y="1767731"/>
            <a:ext cx="1764000" cy="3603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FFCC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000" tIns="10800" rIns="18000" bIns="10800"/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>
                <a:latin typeface="Times New Roman" pitchFamily="18" charset="0"/>
              </a:rPr>
              <a:t>Эмоциональные</a:t>
            </a:r>
          </a:p>
        </p:txBody>
      </p:sp>
      <p:sp>
        <p:nvSpPr>
          <p:cNvPr id="5126" name="Text Box 6" descr="60%"/>
          <p:cNvSpPr txBox="1">
            <a:spLocks noChangeArrowheads="1"/>
          </p:cNvSpPr>
          <p:nvPr/>
        </p:nvSpPr>
        <p:spPr bwMode="auto">
          <a:xfrm>
            <a:off x="6207993" y="1774081"/>
            <a:ext cx="1764000" cy="3603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CC99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000" tIns="10800" rIns="18000" bIns="10800"/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>
                <a:latin typeface="Times New Roman" pitchFamily="18" charset="0"/>
              </a:rPr>
              <a:t>Волевые</a:t>
            </a:r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1138238" y="2488456"/>
            <a:ext cx="1764000" cy="24780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8001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2573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7145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1717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ru-RU" altLang="ru-RU" sz="1600">
                <a:latin typeface="Times New Roman" pitchFamily="18" charset="0"/>
              </a:rPr>
              <a:t>1. Ощущение</a:t>
            </a:r>
          </a:p>
          <a:p>
            <a:pPr eaLnBrk="1" hangingPunct="1">
              <a:lnSpc>
                <a:spcPct val="120000"/>
              </a:lnSpc>
            </a:pPr>
            <a:r>
              <a:rPr lang="ru-RU" altLang="ru-RU" sz="1600">
                <a:latin typeface="Times New Roman" pitchFamily="18" charset="0"/>
              </a:rPr>
              <a:t>2. Восприятие</a:t>
            </a:r>
          </a:p>
          <a:p>
            <a:pPr eaLnBrk="1" hangingPunct="1">
              <a:lnSpc>
                <a:spcPct val="120000"/>
              </a:lnSpc>
            </a:pPr>
            <a:r>
              <a:rPr lang="ru-RU" altLang="ru-RU" sz="1600">
                <a:latin typeface="Times New Roman" pitchFamily="18" charset="0"/>
              </a:rPr>
              <a:t>3. Представление</a:t>
            </a:r>
          </a:p>
          <a:p>
            <a:pPr eaLnBrk="1" hangingPunct="1">
              <a:lnSpc>
                <a:spcPct val="120000"/>
              </a:lnSpc>
            </a:pPr>
            <a:r>
              <a:rPr lang="ru-RU" altLang="ru-RU" sz="1600">
                <a:latin typeface="Times New Roman" pitchFamily="18" charset="0"/>
              </a:rPr>
              <a:t>4. Память</a:t>
            </a:r>
          </a:p>
          <a:p>
            <a:pPr eaLnBrk="1" hangingPunct="1">
              <a:lnSpc>
                <a:spcPct val="120000"/>
              </a:lnSpc>
            </a:pPr>
            <a:r>
              <a:rPr lang="ru-RU" altLang="ru-RU" sz="1600">
                <a:latin typeface="Times New Roman" pitchFamily="18" charset="0"/>
              </a:rPr>
              <a:t>5. Воображение</a:t>
            </a:r>
          </a:p>
          <a:p>
            <a:pPr eaLnBrk="1" hangingPunct="1">
              <a:lnSpc>
                <a:spcPct val="120000"/>
              </a:lnSpc>
            </a:pPr>
            <a:r>
              <a:rPr lang="ru-RU" altLang="ru-RU" sz="1600">
                <a:latin typeface="Times New Roman" pitchFamily="18" charset="0"/>
              </a:rPr>
              <a:t>6. Мышление</a:t>
            </a:r>
          </a:p>
          <a:p>
            <a:pPr eaLnBrk="1" hangingPunct="1">
              <a:lnSpc>
                <a:spcPct val="120000"/>
              </a:lnSpc>
            </a:pPr>
            <a:r>
              <a:rPr lang="ru-RU" altLang="ru-RU" sz="1600">
                <a:latin typeface="Times New Roman" pitchFamily="18" charset="0"/>
              </a:rPr>
              <a:t>7. Речь</a:t>
            </a:r>
          </a:p>
          <a:p>
            <a:pPr eaLnBrk="1" hangingPunct="1">
              <a:lnSpc>
                <a:spcPct val="120000"/>
              </a:lnSpc>
            </a:pPr>
            <a:r>
              <a:rPr lang="ru-RU" altLang="ru-RU" sz="1600">
                <a:latin typeface="Times New Roman" pitchFamily="18" charset="0"/>
              </a:rPr>
              <a:t>8. Внимание</a:t>
            </a:r>
          </a:p>
        </p:txBody>
      </p:sp>
      <p:sp>
        <p:nvSpPr>
          <p:cNvPr id="5128" name="Text Box 8" descr="50%"/>
          <p:cNvSpPr txBox="1">
            <a:spLocks noChangeArrowheads="1"/>
          </p:cNvSpPr>
          <p:nvPr/>
        </p:nvSpPr>
        <p:spPr bwMode="auto">
          <a:xfrm>
            <a:off x="3492500" y="2493218"/>
            <a:ext cx="1764000" cy="1584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FFCC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rIns="18000"/>
          <a:lstStyle>
            <a:lvl1pPr marL="3429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8001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2573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7145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1717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ru-RU" altLang="ru-RU" sz="1600" dirty="0">
                <a:latin typeface="Times New Roman" pitchFamily="18" charset="0"/>
              </a:rPr>
              <a:t>1. Аффект</a:t>
            </a:r>
          </a:p>
          <a:p>
            <a:pPr eaLnBrk="1" hangingPunct="1">
              <a:lnSpc>
                <a:spcPct val="120000"/>
              </a:lnSpc>
            </a:pPr>
            <a:r>
              <a:rPr lang="ru-RU" altLang="ru-RU" sz="1600" dirty="0">
                <a:latin typeface="Times New Roman" pitchFamily="18" charset="0"/>
              </a:rPr>
              <a:t>2. Эмоция</a:t>
            </a:r>
          </a:p>
          <a:p>
            <a:pPr eaLnBrk="1" hangingPunct="1">
              <a:lnSpc>
                <a:spcPct val="120000"/>
              </a:lnSpc>
            </a:pPr>
            <a:r>
              <a:rPr lang="ru-RU" altLang="ru-RU" sz="1600" dirty="0">
                <a:latin typeface="Times New Roman" pitchFamily="18" charset="0"/>
              </a:rPr>
              <a:t>3. Чувство</a:t>
            </a:r>
          </a:p>
          <a:p>
            <a:pPr eaLnBrk="1" hangingPunct="1">
              <a:lnSpc>
                <a:spcPct val="120000"/>
              </a:lnSpc>
            </a:pPr>
            <a:r>
              <a:rPr lang="ru-RU" altLang="ru-RU" sz="1600" dirty="0">
                <a:latin typeface="Times New Roman" pitchFamily="18" charset="0"/>
              </a:rPr>
              <a:t>4. Настроение</a:t>
            </a:r>
          </a:p>
          <a:p>
            <a:pPr eaLnBrk="1" hangingPunct="1">
              <a:lnSpc>
                <a:spcPct val="120000"/>
              </a:lnSpc>
            </a:pPr>
            <a:r>
              <a:rPr lang="ru-RU" altLang="ru-RU" sz="1600" dirty="0">
                <a:latin typeface="Times New Roman" pitchFamily="18" charset="0"/>
              </a:rPr>
              <a:t>5. Стресс</a:t>
            </a:r>
          </a:p>
        </p:txBody>
      </p:sp>
      <p:sp>
        <p:nvSpPr>
          <p:cNvPr id="5129" name="Text Box 9" descr="60%"/>
          <p:cNvSpPr txBox="1">
            <a:spLocks noChangeArrowheads="1"/>
          </p:cNvSpPr>
          <p:nvPr/>
        </p:nvSpPr>
        <p:spPr bwMode="auto">
          <a:xfrm>
            <a:off x="5795963" y="2493218"/>
            <a:ext cx="2592461" cy="129582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CC99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8001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2573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7145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1717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r>
              <a:rPr lang="ru-RU" altLang="ru-RU" sz="1600" dirty="0">
                <a:latin typeface="Times New Roman" pitchFamily="18" charset="0"/>
              </a:rPr>
              <a:t>Проявляются при:</a:t>
            </a:r>
          </a:p>
          <a:p>
            <a:pPr eaLnBrk="1" hangingPunct="1">
              <a:lnSpc>
                <a:spcPct val="110000"/>
              </a:lnSpc>
            </a:pPr>
            <a:r>
              <a:rPr lang="ru-RU" altLang="ru-RU" sz="1600" dirty="0">
                <a:latin typeface="Times New Roman" pitchFamily="18" charset="0"/>
              </a:rPr>
              <a:t>1. Принятии решений</a:t>
            </a:r>
          </a:p>
          <a:p>
            <a:pPr eaLnBrk="1" hangingPunct="1">
              <a:lnSpc>
                <a:spcPct val="110000"/>
              </a:lnSpc>
              <a:spcBef>
                <a:spcPct val="20000"/>
              </a:spcBef>
            </a:pPr>
            <a:r>
              <a:rPr lang="ru-RU" altLang="ru-RU" sz="1600" dirty="0">
                <a:latin typeface="Times New Roman" pitchFamily="18" charset="0"/>
              </a:rPr>
              <a:t>2. Преодолении трудностей</a:t>
            </a:r>
          </a:p>
          <a:p>
            <a:pPr eaLnBrk="1" hangingPunct="1">
              <a:lnSpc>
                <a:spcPct val="110000"/>
              </a:lnSpc>
              <a:spcBef>
                <a:spcPct val="20000"/>
              </a:spcBef>
            </a:pPr>
            <a:r>
              <a:rPr lang="ru-RU" altLang="ru-RU" sz="1600" dirty="0">
                <a:latin typeface="Times New Roman" pitchFamily="18" charset="0"/>
              </a:rPr>
              <a:t>3. Борьбе мотивов</a:t>
            </a:r>
          </a:p>
        </p:txBody>
      </p:sp>
      <p:sp>
        <p:nvSpPr>
          <p:cNvPr id="5132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971550" y="1006304"/>
            <a:ext cx="7272338" cy="337968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ru-RU" alt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Традиционная классификация психических процессов </a:t>
            </a:r>
          </a:p>
        </p:txBody>
      </p:sp>
      <p:sp>
        <p:nvSpPr>
          <p:cNvPr id="5134" name="Freeform 14"/>
          <p:cNvSpPr>
            <a:spLocks/>
          </p:cNvSpPr>
          <p:nvPr/>
        </p:nvSpPr>
        <p:spPr bwMode="auto">
          <a:xfrm>
            <a:off x="2019300" y="2118568"/>
            <a:ext cx="1588" cy="360363"/>
          </a:xfrm>
          <a:custGeom>
            <a:avLst/>
            <a:gdLst>
              <a:gd name="T0" fmla="*/ 0 w 3"/>
              <a:gd name="T1" fmla="*/ 0 h 365"/>
              <a:gd name="T2" fmla="*/ 1588 w 3"/>
              <a:gd name="T3" fmla="*/ 360363 h 365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3" h="365">
                <a:moveTo>
                  <a:pt x="0" y="0"/>
                </a:moveTo>
                <a:lnTo>
                  <a:pt x="3" y="365"/>
                </a:lnTo>
              </a:path>
            </a:pathLst>
          </a:custGeom>
          <a:noFill/>
          <a:ln w="50800" cmpd="dbl">
            <a:solidFill>
              <a:schemeClr val="tx1"/>
            </a:solidFill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135" name="Freeform 15"/>
          <p:cNvSpPr>
            <a:spLocks/>
          </p:cNvSpPr>
          <p:nvPr/>
        </p:nvSpPr>
        <p:spPr bwMode="auto">
          <a:xfrm>
            <a:off x="4384675" y="2128093"/>
            <a:ext cx="0" cy="360363"/>
          </a:xfrm>
          <a:custGeom>
            <a:avLst/>
            <a:gdLst>
              <a:gd name="T0" fmla="*/ 0 w 3"/>
              <a:gd name="T1" fmla="*/ 0 h 365"/>
              <a:gd name="T2" fmla="*/ 1588 w 3"/>
              <a:gd name="T3" fmla="*/ 360363 h 365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3" h="365">
                <a:moveTo>
                  <a:pt x="0" y="0"/>
                </a:moveTo>
                <a:lnTo>
                  <a:pt x="3" y="365"/>
                </a:lnTo>
              </a:path>
            </a:pathLst>
          </a:custGeom>
          <a:noFill/>
          <a:ln w="50800" cmpd="dbl">
            <a:solidFill>
              <a:schemeClr val="tx1"/>
            </a:solidFill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136" name="Freeform 16"/>
          <p:cNvSpPr>
            <a:spLocks/>
          </p:cNvSpPr>
          <p:nvPr/>
        </p:nvSpPr>
        <p:spPr bwMode="auto">
          <a:xfrm>
            <a:off x="7083425" y="2139409"/>
            <a:ext cx="0" cy="360362"/>
          </a:xfrm>
          <a:custGeom>
            <a:avLst/>
            <a:gdLst>
              <a:gd name="T0" fmla="*/ 0 w 3"/>
              <a:gd name="T1" fmla="*/ 0 h 365"/>
              <a:gd name="T2" fmla="*/ 1588 w 3"/>
              <a:gd name="T3" fmla="*/ 360362 h 365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3" h="365">
                <a:moveTo>
                  <a:pt x="0" y="0"/>
                </a:moveTo>
                <a:lnTo>
                  <a:pt x="3" y="365"/>
                </a:lnTo>
              </a:path>
            </a:pathLst>
          </a:custGeom>
          <a:noFill/>
          <a:ln w="50800" cmpd="dbl">
            <a:solidFill>
              <a:schemeClr val="tx1"/>
            </a:solidFill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151" name="Text Box 31" descr="60%"/>
          <p:cNvSpPr txBox="1">
            <a:spLocks noChangeArrowheads="1"/>
          </p:cNvSpPr>
          <p:nvPr/>
        </p:nvSpPr>
        <p:spPr bwMode="auto">
          <a:xfrm>
            <a:off x="3673475" y="6085528"/>
            <a:ext cx="1400175" cy="3603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CC99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8001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2573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7145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1717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/>
            <a:r>
              <a:rPr lang="ru-RU" altLang="ru-RU">
                <a:latin typeface="Times New Roman" pitchFamily="18" charset="0"/>
              </a:rPr>
              <a:t>Сознание</a:t>
            </a:r>
          </a:p>
        </p:txBody>
      </p:sp>
      <p:sp>
        <p:nvSpPr>
          <p:cNvPr id="5152" name="Text Box 32" descr="70%"/>
          <p:cNvSpPr txBox="1">
            <a:spLocks noChangeArrowheads="1"/>
          </p:cNvSpPr>
          <p:nvPr/>
        </p:nvSpPr>
        <p:spPr bwMode="auto">
          <a:xfrm>
            <a:off x="1135062" y="5331668"/>
            <a:ext cx="7253362" cy="3921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CC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000" rIns="18000"/>
          <a:lstStyle>
            <a:lvl1pPr marL="3429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8001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2573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7145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1717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eaLnBrk="1" hangingPunct="1"/>
            <a:r>
              <a:rPr lang="ru-RU" altLang="ru-RU" b="1" i="1" dirty="0">
                <a:latin typeface="Times New Roman" pitchFamily="18" charset="0"/>
              </a:rPr>
              <a:t>                                    </a:t>
            </a:r>
            <a:r>
              <a:rPr lang="ru-RU" altLang="ru-RU" i="1" dirty="0">
                <a:latin typeface="Times New Roman" pitchFamily="18" charset="0"/>
              </a:rPr>
              <a:t>И н т е г р а ц и о н </a:t>
            </a:r>
            <a:r>
              <a:rPr lang="ru-RU" altLang="ru-RU" i="1" dirty="0" err="1">
                <a:latin typeface="Times New Roman" pitchFamily="18" charset="0"/>
              </a:rPr>
              <a:t>н</a:t>
            </a:r>
            <a:r>
              <a:rPr lang="ru-RU" altLang="ru-RU" i="1" dirty="0">
                <a:latin typeface="Times New Roman" pitchFamily="18" charset="0"/>
              </a:rPr>
              <a:t> ы е</a:t>
            </a:r>
          </a:p>
        </p:txBody>
      </p:sp>
      <p:sp>
        <p:nvSpPr>
          <p:cNvPr id="5153" name="Freeform 33"/>
          <p:cNvSpPr>
            <a:spLocks/>
          </p:cNvSpPr>
          <p:nvPr/>
        </p:nvSpPr>
        <p:spPr bwMode="auto">
          <a:xfrm>
            <a:off x="4372912" y="5726955"/>
            <a:ext cx="1588" cy="360000"/>
          </a:xfrm>
          <a:custGeom>
            <a:avLst/>
            <a:gdLst>
              <a:gd name="T0" fmla="*/ 0 w 3"/>
              <a:gd name="T1" fmla="*/ 0 h 365"/>
              <a:gd name="T2" fmla="*/ 1588 w 3"/>
              <a:gd name="T3" fmla="*/ 287337 h 365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3" h="365">
                <a:moveTo>
                  <a:pt x="0" y="0"/>
                </a:moveTo>
                <a:lnTo>
                  <a:pt x="3" y="365"/>
                </a:lnTo>
              </a:path>
            </a:pathLst>
          </a:custGeom>
          <a:noFill/>
          <a:ln w="50800" cmpd="dbl">
            <a:solidFill>
              <a:schemeClr val="tx1"/>
            </a:solidFill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154" name="Freeform 34"/>
          <p:cNvSpPr>
            <a:spLocks/>
          </p:cNvSpPr>
          <p:nvPr/>
        </p:nvSpPr>
        <p:spPr bwMode="auto">
          <a:xfrm>
            <a:off x="4375150" y="4076502"/>
            <a:ext cx="0" cy="1260000"/>
          </a:xfrm>
          <a:custGeom>
            <a:avLst/>
            <a:gdLst>
              <a:gd name="T0" fmla="*/ 1588 w 5"/>
              <a:gd name="T1" fmla="*/ 0 h 628"/>
              <a:gd name="T2" fmla="*/ 0 w 5"/>
              <a:gd name="T3" fmla="*/ 1450975 h 628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5" h="628">
                <a:moveTo>
                  <a:pt x="5" y="0"/>
                </a:moveTo>
                <a:lnTo>
                  <a:pt x="0" y="628"/>
                </a:lnTo>
              </a:path>
            </a:pathLst>
          </a:custGeom>
          <a:noFill/>
          <a:ln w="50800" cap="flat" cmpd="dbl">
            <a:solidFill>
              <a:schemeClr val="tx1"/>
            </a:solidFill>
            <a:prstDash val="solid"/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155" name="Freeform 35"/>
          <p:cNvSpPr>
            <a:spLocks/>
          </p:cNvSpPr>
          <p:nvPr/>
        </p:nvSpPr>
        <p:spPr bwMode="auto">
          <a:xfrm>
            <a:off x="2012950" y="4975279"/>
            <a:ext cx="0" cy="360000"/>
          </a:xfrm>
          <a:custGeom>
            <a:avLst/>
            <a:gdLst>
              <a:gd name="T0" fmla="*/ 1588 w 5"/>
              <a:gd name="T1" fmla="*/ 0 h 628"/>
              <a:gd name="T2" fmla="*/ 0 w 5"/>
              <a:gd name="T3" fmla="*/ 468312 h 628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5" h="628">
                <a:moveTo>
                  <a:pt x="5" y="0"/>
                </a:moveTo>
                <a:lnTo>
                  <a:pt x="0" y="628"/>
                </a:lnTo>
              </a:path>
            </a:pathLst>
          </a:custGeom>
          <a:noFill/>
          <a:ln w="50800" cap="flat" cmpd="dbl">
            <a:solidFill>
              <a:schemeClr val="tx1"/>
            </a:solidFill>
            <a:prstDash val="solid"/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156" name="Freeform 36"/>
          <p:cNvSpPr>
            <a:spLocks/>
          </p:cNvSpPr>
          <p:nvPr/>
        </p:nvSpPr>
        <p:spPr bwMode="auto">
          <a:xfrm>
            <a:off x="7092280" y="3789040"/>
            <a:ext cx="0" cy="1548000"/>
          </a:xfrm>
          <a:custGeom>
            <a:avLst/>
            <a:gdLst>
              <a:gd name="T0" fmla="*/ 1588 w 5"/>
              <a:gd name="T1" fmla="*/ 0 h 628"/>
              <a:gd name="T2" fmla="*/ 0 w 5"/>
              <a:gd name="T3" fmla="*/ 1573213 h 628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5" h="628">
                <a:moveTo>
                  <a:pt x="5" y="0"/>
                </a:moveTo>
                <a:lnTo>
                  <a:pt x="0" y="628"/>
                </a:lnTo>
              </a:path>
            </a:pathLst>
          </a:custGeom>
          <a:noFill/>
          <a:ln w="50800" cap="flat" cmpd="dbl">
            <a:solidFill>
              <a:schemeClr val="tx1"/>
            </a:solidFill>
            <a:prstDash val="solid"/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559024" y="116632"/>
            <a:ext cx="8064896" cy="9294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5000"/>
              </a:lnSpc>
            </a:pPr>
            <a:r>
              <a:rPr lang="ru-RU" sz="1600" dirty="0">
                <a:solidFill>
                  <a:srgbClr val="8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Корниенко А.Ф. Системно-уровневая классификация психических процессов </a:t>
            </a:r>
            <a:endParaRPr lang="ru-RU" sz="1600" dirty="0" smtClean="0">
              <a:solidFill>
                <a:srgbClr val="8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85000"/>
              </a:lnSpc>
            </a:pPr>
            <a:r>
              <a:rPr lang="ru-RU" sz="1600" dirty="0" smtClean="0">
                <a:solidFill>
                  <a:srgbClr val="8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// </a:t>
            </a:r>
            <a:r>
              <a:rPr lang="ru-RU" sz="1600" dirty="0">
                <a:solidFill>
                  <a:srgbClr val="8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Гуманитарные основания социального прогресса: Россия и современность: сборник статей Международной научно-практической конференции. В 8 частях. Часть </a:t>
            </a:r>
            <a:r>
              <a:rPr lang="ru-RU" sz="1600" dirty="0" smtClean="0">
                <a:solidFill>
                  <a:srgbClr val="8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1600" dirty="0">
                <a:solidFill>
                  <a:srgbClr val="8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М.: ФГБОУ ВО «МГУДТ», 2016. – С. 133-141.</a:t>
            </a:r>
          </a:p>
        </p:txBody>
      </p:sp>
      <p:sp>
        <p:nvSpPr>
          <p:cNvPr id="19" name="Rectangle 12"/>
          <p:cNvSpPr txBox="1">
            <a:spLocks noChangeArrowheads="1"/>
          </p:cNvSpPr>
          <p:nvPr/>
        </p:nvSpPr>
        <p:spPr bwMode="auto">
          <a:xfrm>
            <a:off x="955303" y="1256720"/>
            <a:ext cx="7272338" cy="3078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800">
                <a:solidFill>
                  <a:schemeClr val="tx1"/>
                </a:solidFill>
                <a:latin typeface="+mn-lt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400">
                <a:solidFill>
                  <a:schemeClr val="tx1"/>
                </a:solidFill>
                <a:latin typeface="+mn-lt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5pPr>
            <a:lvl6pPr marL="22860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6pPr>
            <a:lvl7pPr marL="27432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7pPr>
            <a:lvl8pPr marL="32004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8pPr>
            <a:lvl9pPr marL="36576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spcBef>
                <a:spcPct val="10000"/>
              </a:spcBef>
            </a:pPr>
            <a:r>
              <a:rPr lang="ru-RU" altLang="ru-RU" sz="16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Маклаков А.Г.</a:t>
            </a:r>
            <a:r>
              <a:rPr lang="ru-RU" altLang="ru-RU" sz="16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Общая психология. – СПб., 2001.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withGroup">
                            <p:stCondLst>
                              <p:cond delay="4500"/>
                            </p:stCondLst>
                            <p:childTnLst>
                              <p:par>
                                <p:cTn id="3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10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127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127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12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1000"/>
                                        <p:tgtEl>
                                          <p:spTgt spid="5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1000"/>
                                        <p:tgtEl>
                                          <p:spTgt spid="51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1000"/>
                                        <p:tgtEl>
                                          <p:spTgt spid="51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000"/>
                                        <p:tgtEl>
                                          <p:spTgt spid="51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1000"/>
                                        <p:tgtEl>
                                          <p:spTgt spid="51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1000"/>
                                        <p:tgtEl>
                                          <p:spTgt spid="51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1000"/>
                                        <p:tgtEl>
                                          <p:spTgt spid="51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1000"/>
                                        <p:tgtEl>
                                          <p:spTgt spid="51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withGroup">
                            <p:stCondLst>
                              <p:cond delay="140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1000"/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128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128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12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15500"/>
                            </p:stCondLst>
                            <p:childTnLst>
                              <p:par>
                                <p:cTn id="9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1000"/>
                                        <p:tgtEl>
                                          <p:spTgt spid="5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afterGroup">
                            <p:stCondLst>
                              <p:cond delay="165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1000"/>
                                        <p:tgtEl>
                                          <p:spTgt spid="51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 nodeType="afterGroup">
                            <p:stCondLst>
                              <p:cond delay="17500"/>
                            </p:stCondLst>
                            <p:childTnLst>
                              <p:par>
                                <p:cTn id="9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1000"/>
                                        <p:tgtEl>
                                          <p:spTgt spid="51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18500"/>
                            </p:stCondLst>
                            <p:childTnLst>
                              <p:par>
                                <p:cTn id="10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1000"/>
                                        <p:tgtEl>
                                          <p:spTgt spid="51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 nodeType="afterGroup">
                            <p:stCondLst>
                              <p:cond delay="19500"/>
                            </p:stCondLst>
                            <p:childTnLst>
                              <p:par>
                                <p:cTn id="10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1000"/>
                                        <p:tgtEl>
                                          <p:spTgt spid="51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 nodeType="withGroup">
                            <p:stCondLst>
                              <p:cond delay="20500"/>
                            </p:stCondLst>
                            <p:childTnLst>
                              <p:par>
                                <p:cTn id="1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3" dur="1000"/>
                                        <p:tgtEl>
                                          <p:spTgt spid="5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 nodeType="afterGroup">
                            <p:stCondLst>
                              <p:cond delay="21500"/>
                            </p:stCondLst>
                            <p:childTnLst>
                              <p:par>
                                <p:cTn id="1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5129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5129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512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1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1000"/>
                                        <p:tgtEl>
                                          <p:spTgt spid="5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 nodeType="afterGroup">
                            <p:stCondLst>
                              <p:cond delay="23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1000"/>
                                        <p:tgtEl>
                                          <p:spTgt spid="51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 nodeType="afterGroup">
                            <p:stCondLst>
                              <p:cond delay="240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1000"/>
                                        <p:tgtEl>
                                          <p:spTgt spid="51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 nodeType="afterGroup">
                            <p:stCondLst>
                              <p:cond delay="25000"/>
                            </p:stCondLst>
                            <p:childTnLst>
                              <p:par>
                                <p:cTn id="1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1000"/>
                                        <p:tgtEl>
                                          <p:spTgt spid="51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 nodeType="withGroup">
                            <p:stCondLst>
                              <p:cond delay="26000"/>
                            </p:stCondLst>
                            <p:childTnLst>
                              <p:par>
                                <p:cTn id="1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9" dur="1000"/>
                                        <p:tgtEl>
                                          <p:spTgt spid="5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2" dur="1000"/>
                                        <p:tgtEl>
                                          <p:spTgt spid="5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5" dur="1000"/>
                                        <p:tgtEl>
                                          <p:spTgt spid="5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 nodeType="afterGroup">
                            <p:stCondLst>
                              <p:cond delay="27000"/>
                            </p:stCondLst>
                            <p:childTnLst>
                              <p:par>
                                <p:cTn id="1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5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5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5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 nodeType="afterGroup">
                            <p:stCondLst>
                              <p:cond delay="27500"/>
                            </p:stCondLst>
                            <p:childTnLst>
                              <p:par>
                                <p:cTn id="1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5" dur="1000"/>
                                        <p:tgtEl>
                                          <p:spTgt spid="5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 nodeType="afterGroup">
                            <p:stCondLst>
                              <p:cond delay="28500"/>
                            </p:stCondLst>
                            <p:childTnLst>
                              <p:par>
                                <p:cTn id="15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5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5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5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29000"/>
                            </p:stCondLst>
                            <p:childTnLst>
                              <p:par>
                                <p:cTn id="163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animBg="1"/>
      <p:bldP spid="5125" grpId="0" animBg="1"/>
      <p:bldP spid="5126" grpId="0" animBg="1"/>
      <p:bldP spid="5127" grpId="0" uiExpand="1" build="allAtOnce" animBg="1" autoUpdateAnimBg="0"/>
      <p:bldP spid="5128" grpId="0" uiExpand="1" build="allAtOnce" animBg="1" autoUpdateAnimBg="0"/>
      <p:bldP spid="5129" grpId="0" uiExpand="1" build="allAtOnce" animBg="1"/>
      <p:bldP spid="5132" grpId="0"/>
      <p:bldP spid="5132" grpId="1"/>
      <p:bldP spid="5134" grpId="0" animBg="1"/>
      <p:bldP spid="5135" grpId="0" animBg="1"/>
      <p:bldP spid="5136" grpId="0" animBg="1"/>
      <p:bldP spid="5151" grpId="0" animBg="1"/>
      <p:bldP spid="5152" grpId="0" animBg="1"/>
      <p:bldP spid="5153" grpId="0" animBg="1"/>
      <p:bldP spid="5154" grpId="0" animBg="1"/>
      <p:bldP spid="5155" grpId="0" animBg="1"/>
      <p:bldP spid="5156" grpId="0" animBg="1"/>
      <p:bldP spid="18" grpId="0"/>
      <p:bldP spid="1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523875" y="1328332"/>
            <a:ext cx="1764000" cy="3603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000" tIns="10800" rIns="18000" bIns="10800"/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Познавательные</a:t>
            </a: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2468563" y="1328332"/>
            <a:ext cx="1620000" cy="3603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FFCC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000" tIns="10800" rIns="18000" bIns="10800"/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>
                <a:latin typeface="Times New Roman" panose="02020603050405020304" pitchFamily="18" charset="0"/>
                <a:cs typeface="Times New Roman" panose="02020603050405020304" pitchFamily="18" charset="0"/>
              </a:rPr>
              <a:t>Аффективные</a:t>
            </a: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4427538" y="1328332"/>
            <a:ext cx="1440000" cy="3603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CC99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000" tIns="10800" rIns="18000" bIns="10800"/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>
                <a:latin typeface="Times New Roman" panose="02020603050405020304" pitchFamily="18" charset="0"/>
                <a:cs typeface="Times New Roman" panose="02020603050405020304" pitchFamily="18" charset="0"/>
              </a:rPr>
              <a:t>Волевые</a:t>
            </a:r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682625" y="1989139"/>
            <a:ext cx="1440000" cy="158387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8001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2573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7145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1717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ru-RU" altLang="ru-RU" sz="1600">
                <a:latin typeface="Times New Roman" pitchFamily="18" charset="0"/>
                <a:cs typeface="Times New Roman" panose="02020603050405020304" pitchFamily="18" charset="0"/>
              </a:rPr>
              <a:t>1. Ощущение</a:t>
            </a:r>
          </a:p>
          <a:p>
            <a:pPr eaLnBrk="1" hangingPunct="1">
              <a:lnSpc>
                <a:spcPct val="120000"/>
              </a:lnSpc>
            </a:pPr>
            <a:r>
              <a:rPr lang="ru-RU" altLang="ru-RU" sz="1600">
                <a:latin typeface="Times New Roman" pitchFamily="18" charset="0"/>
                <a:cs typeface="Times New Roman" panose="02020603050405020304" pitchFamily="18" charset="0"/>
              </a:rPr>
              <a:t>2. Восприятие</a:t>
            </a:r>
          </a:p>
          <a:p>
            <a:pPr eaLnBrk="1" hangingPunct="1">
              <a:lnSpc>
                <a:spcPct val="120000"/>
              </a:lnSpc>
            </a:pPr>
            <a:r>
              <a:rPr lang="ru-RU" altLang="ru-RU" sz="1600">
                <a:latin typeface="Times New Roman" pitchFamily="18" charset="0"/>
                <a:cs typeface="Times New Roman" panose="02020603050405020304" pitchFamily="18" charset="0"/>
              </a:rPr>
              <a:t>3. Память</a:t>
            </a:r>
          </a:p>
          <a:p>
            <a:pPr eaLnBrk="1" hangingPunct="1">
              <a:lnSpc>
                <a:spcPct val="120000"/>
              </a:lnSpc>
            </a:pPr>
            <a:r>
              <a:rPr lang="ru-RU" altLang="ru-RU" sz="1600">
                <a:latin typeface="Times New Roman" pitchFamily="18" charset="0"/>
                <a:cs typeface="Times New Roman" panose="02020603050405020304" pitchFamily="18" charset="0"/>
              </a:rPr>
              <a:t>4. Мышление</a:t>
            </a:r>
          </a:p>
          <a:p>
            <a:pPr eaLnBrk="1" hangingPunct="1">
              <a:lnSpc>
                <a:spcPct val="120000"/>
              </a:lnSpc>
            </a:pPr>
            <a:r>
              <a:rPr lang="ru-RU" altLang="ru-RU" sz="1600">
                <a:latin typeface="Times New Roman" pitchFamily="18" charset="0"/>
                <a:cs typeface="Times New Roman" panose="02020603050405020304" pitchFamily="18" charset="0"/>
              </a:rPr>
              <a:t>5. Речь</a:t>
            </a:r>
          </a:p>
        </p:txBody>
      </p:sp>
      <p:sp>
        <p:nvSpPr>
          <p:cNvPr id="6151" name="Text Box 7" descr="50%"/>
          <p:cNvSpPr txBox="1">
            <a:spLocks noChangeArrowheads="1"/>
          </p:cNvSpPr>
          <p:nvPr/>
        </p:nvSpPr>
        <p:spPr bwMode="auto">
          <a:xfrm>
            <a:off x="2559968" y="1987550"/>
            <a:ext cx="1440000" cy="684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FFCC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rIns="18000"/>
          <a:lstStyle>
            <a:lvl1pPr marL="3429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8001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2573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7145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1717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ru-RU" altLang="ru-RU" sz="1600">
                <a:latin typeface="Times New Roman" pitchFamily="18" charset="0"/>
                <a:cs typeface="Times New Roman" panose="02020603050405020304" pitchFamily="18" charset="0"/>
              </a:rPr>
              <a:t>1. Эмоция</a:t>
            </a:r>
          </a:p>
          <a:p>
            <a:pPr eaLnBrk="1" hangingPunct="1">
              <a:lnSpc>
                <a:spcPct val="120000"/>
              </a:lnSpc>
            </a:pPr>
            <a:r>
              <a:rPr lang="ru-RU" altLang="ru-RU" sz="1600">
                <a:latin typeface="Times New Roman" pitchFamily="18" charset="0"/>
                <a:cs typeface="Times New Roman" panose="02020603050405020304" pitchFamily="18" charset="0"/>
              </a:rPr>
              <a:t>2. Чувство</a:t>
            </a:r>
            <a:endParaRPr lang="ru-RU" altLang="ru-RU" sz="1600" b="1" i="1"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6152" name="Text Box 8" descr="60%"/>
          <p:cNvSpPr txBox="1">
            <a:spLocks noChangeArrowheads="1"/>
          </p:cNvSpPr>
          <p:nvPr/>
        </p:nvSpPr>
        <p:spPr bwMode="auto">
          <a:xfrm>
            <a:off x="4410075" y="1987550"/>
            <a:ext cx="1476000" cy="1692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CC99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8001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2573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7145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1717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eaLnBrk="1" hangingPunct="1"/>
            <a:r>
              <a:rPr lang="ru-RU" altLang="ru-RU" sz="1600">
                <a:latin typeface="Times New Roman" pitchFamily="18" charset="0"/>
                <a:cs typeface="Times New Roman" panose="02020603050405020304" pitchFamily="18" charset="0"/>
              </a:rPr>
              <a:t>1. Борьба </a:t>
            </a:r>
          </a:p>
          <a:p>
            <a:pPr eaLnBrk="1" hangingPunct="1"/>
            <a:r>
              <a:rPr lang="ru-RU" altLang="ru-RU" sz="1600">
                <a:latin typeface="Times New Roman" pitchFamily="18" charset="0"/>
                <a:cs typeface="Times New Roman" panose="02020603050405020304" pitchFamily="18" charset="0"/>
              </a:rPr>
              <a:t>    мотивов</a:t>
            </a:r>
          </a:p>
          <a:p>
            <a:pPr eaLnBrk="1" hangingPunct="1">
              <a:spcBef>
                <a:spcPct val="20000"/>
              </a:spcBef>
            </a:pPr>
            <a:r>
              <a:rPr lang="ru-RU" altLang="ru-RU" sz="1600">
                <a:latin typeface="Times New Roman" pitchFamily="18" charset="0"/>
                <a:cs typeface="Times New Roman" panose="02020603050405020304" pitchFamily="18" charset="0"/>
              </a:rPr>
              <a:t>2. Принятие</a:t>
            </a:r>
          </a:p>
          <a:p>
            <a:pPr eaLnBrk="1" hangingPunct="1"/>
            <a:r>
              <a:rPr lang="ru-RU" altLang="ru-RU" sz="1600">
                <a:latin typeface="Times New Roman" pitchFamily="18" charset="0"/>
                <a:cs typeface="Times New Roman" panose="02020603050405020304" pitchFamily="18" charset="0"/>
              </a:rPr>
              <a:t>    решений</a:t>
            </a:r>
          </a:p>
          <a:p>
            <a:pPr eaLnBrk="1" hangingPunct="1">
              <a:spcBef>
                <a:spcPct val="20000"/>
              </a:spcBef>
            </a:pPr>
            <a:r>
              <a:rPr lang="ru-RU" altLang="ru-RU" sz="1600">
                <a:latin typeface="Times New Roman" pitchFamily="18" charset="0"/>
                <a:cs typeface="Times New Roman" panose="02020603050405020304" pitchFamily="18" charset="0"/>
              </a:rPr>
              <a:t>3. Исполнение</a:t>
            </a:r>
          </a:p>
          <a:p>
            <a:pPr eaLnBrk="1" hangingPunct="1"/>
            <a:r>
              <a:rPr lang="ru-RU" altLang="ru-RU" sz="1600">
                <a:latin typeface="Times New Roman" pitchFamily="18" charset="0"/>
                <a:cs typeface="Times New Roman" panose="02020603050405020304" pitchFamily="18" charset="0"/>
              </a:rPr>
              <a:t>    решений</a:t>
            </a:r>
          </a:p>
        </p:txBody>
      </p:sp>
      <p:sp>
        <p:nvSpPr>
          <p:cNvPr id="6154" name="Rectangle 10"/>
          <p:cNvSpPr>
            <a:spLocks noGrp="1" noChangeArrowheads="1"/>
          </p:cNvSpPr>
          <p:nvPr>
            <p:ph type="subTitle" idx="1"/>
          </p:nvPr>
        </p:nvSpPr>
        <p:spPr>
          <a:xfrm>
            <a:off x="827088" y="476251"/>
            <a:ext cx="7129462" cy="36046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ru-RU" alt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Функциональная классификация психических процессов </a:t>
            </a:r>
          </a:p>
        </p:txBody>
      </p:sp>
      <p:sp>
        <p:nvSpPr>
          <p:cNvPr id="6155" name="Freeform 11"/>
          <p:cNvSpPr>
            <a:spLocks/>
          </p:cNvSpPr>
          <p:nvPr/>
        </p:nvSpPr>
        <p:spPr bwMode="auto">
          <a:xfrm>
            <a:off x="1398588" y="1692072"/>
            <a:ext cx="1587" cy="287338"/>
          </a:xfrm>
          <a:custGeom>
            <a:avLst/>
            <a:gdLst>
              <a:gd name="T0" fmla="*/ 0 w 3"/>
              <a:gd name="T1" fmla="*/ 0 h 365"/>
              <a:gd name="T2" fmla="*/ 1587 w 3"/>
              <a:gd name="T3" fmla="*/ 287338 h 365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3" h="365">
                <a:moveTo>
                  <a:pt x="0" y="0"/>
                </a:moveTo>
                <a:lnTo>
                  <a:pt x="3" y="365"/>
                </a:lnTo>
              </a:path>
            </a:pathLst>
          </a:custGeom>
          <a:noFill/>
          <a:ln w="50800" cmpd="dbl">
            <a:solidFill>
              <a:schemeClr val="tx1"/>
            </a:solidFill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56" name="Freeform 12"/>
          <p:cNvSpPr>
            <a:spLocks/>
          </p:cNvSpPr>
          <p:nvPr/>
        </p:nvSpPr>
        <p:spPr bwMode="auto">
          <a:xfrm>
            <a:off x="3276600" y="1692072"/>
            <a:ext cx="1588" cy="287338"/>
          </a:xfrm>
          <a:custGeom>
            <a:avLst/>
            <a:gdLst>
              <a:gd name="T0" fmla="*/ 0 w 3"/>
              <a:gd name="T1" fmla="*/ 0 h 365"/>
              <a:gd name="T2" fmla="*/ 1588 w 3"/>
              <a:gd name="T3" fmla="*/ 287338 h 365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3" h="365">
                <a:moveTo>
                  <a:pt x="0" y="0"/>
                </a:moveTo>
                <a:lnTo>
                  <a:pt x="3" y="365"/>
                </a:lnTo>
              </a:path>
            </a:pathLst>
          </a:custGeom>
          <a:noFill/>
          <a:ln w="50800" cmpd="dbl">
            <a:solidFill>
              <a:schemeClr val="tx1"/>
            </a:solidFill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57" name="Freeform 13"/>
          <p:cNvSpPr>
            <a:spLocks/>
          </p:cNvSpPr>
          <p:nvPr/>
        </p:nvSpPr>
        <p:spPr bwMode="auto">
          <a:xfrm>
            <a:off x="5142285" y="1693660"/>
            <a:ext cx="1587" cy="287337"/>
          </a:xfrm>
          <a:custGeom>
            <a:avLst/>
            <a:gdLst>
              <a:gd name="T0" fmla="*/ 0 w 3"/>
              <a:gd name="T1" fmla="*/ 0 h 365"/>
              <a:gd name="T2" fmla="*/ 1587 w 3"/>
              <a:gd name="T3" fmla="*/ 287337 h 365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3" h="365">
                <a:moveTo>
                  <a:pt x="0" y="0"/>
                </a:moveTo>
                <a:lnTo>
                  <a:pt x="3" y="365"/>
                </a:lnTo>
              </a:path>
            </a:pathLst>
          </a:custGeom>
          <a:noFill/>
          <a:ln w="50800" cmpd="dbl">
            <a:solidFill>
              <a:schemeClr val="tx1"/>
            </a:solidFill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60" name="Text Box 16"/>
          <p:cNvSpPr txBox="1">
            <a:spLocks noChangeArrowheads="1"/>
          </p:cNvSpPr>
          <p:nvPr/>
        </p:nvSpPr>
        <p:spPr bwMode="auto">
          <a:xfrm>
            <a:off x="6784975" y="1350963"/>
            <a:ext cx="1764000" cy="3603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CC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8001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2573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7145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1717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/>
            <a:r>
              <a:rPr lang="ru-RU" altLang="ru-RU" sz="1600"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Творческие</a:t>
            </a:r>
          </a:p>
        </p:txBody>
      </p:sp>
      <p:sp>
        <p:nvSpPr>
          <p:cNvPr id="6161" name="Text Box 17" descr="70%"/>
          <p:cNvSpPr txBox="1">
            <a:spLocks noChangeArrowheads="1"/>
          </p:cNvSpPr>
          <p:nvPr/>
        </p:nvSpPr>
        <p:spPr bwMode="auto">
          <a:xfrm>
            <a:off x="6624638" y="1992313"/>
            <a:ext cx="2054225" cy="647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CC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000" rIns="18000"/>
          <a:lstStyle>
            <a:lvl1pPr marL="3429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8001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2573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7145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1717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eaLnBrk="1" hangingPunct="1"/>
            <a:r>
              <a:rPr lang="ru-RU" altLang="ru-RU" sz="1600">
                <a:latin typeface="Times New Roman" pitchFamily="18" charset="0"/>
                <a:cs typeface="Times New Roman" panose="02020603050405020304" pitchFamily="18" charset="0"/>
              </a:rPr>
              <a:t> 1. Воображение</a:t>
            </a:r>
          </a:p>
          <a:p>
            <a:pPr eaLnBrk="1" hangingPunct="1"/>
            <a:r>
              <a:rPr lang="ru-RU" altLang="ru-RU" sz="1600">
                <a:latin typeface="Times New Roman" pitchFamily="18" charset="0"/>
                <a:cs typeface="Times New Roman" panose="02020603050405020304" pitchFamily="18" charset="0"/>
              </a:rPr>
              <a:t> 2. Фантазирование</a:t>
            </a:r>
          </a:p>
        </p:txBody>
      </p:sp>
      <p:sp>
        <p:nvSpPr>
          <p:cNvPr id="6162" name="Text Box 18" descr="70%"/>
          <p:cNvSpPr txBox="1">
            <a:spLocks noChangeArrowheads="1"/>
          </p:cNvSpPr>
          <p:nvPr/>
        </p:nvSpPr>
        <p:spPr bwMode="auto">
          <a:xfrm>
            <a:off x="6692900" y="3067050"/>
            <a:ext cx="1906588" cy="4111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66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8001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2573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7145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1717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/>
            <a:r>
              <a:rPr lang="ru-RU" altLang="ru-RU" sz="1600">
                <a:latin typeface="Times New Roman" panose="02020603050405020304" pitchFamily="18" charset="0"/>
                <a:cs typeface="Times New Roman" panose="02020603050405020304" pitchFamily="18" charset="0"/>
              </a:rPr>
              <a:t>Аттенционные</a:t>
            </a:r>
          </a:p>
        </p:txBody>
      </p:sp>
      <p:sp>
        <p:nvSpPr>
          <p:cNvPr id="6163" name="Text Box 19" descr="70%"/>
          <p:cNvSpPr txBox="1">
            <a:spLocks noChangeArrowheads="1"/>
          </p:cNvSpPr>
          <p:nvPr/>
        </p:nvSpPr>
        <p:spPr bwMode="auto">
          <a:xfrm>
            <a:off x="6901399" y="3768725"/>
            <a:ext cx="1521112" cy="3587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66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8001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2573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7145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1717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/>
            <a:r>
              <a:rPr lang="ru-RU" alt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Внимание</a:t>
            </a:r>
            <a:endParaRPr lang="ru-RU" alt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64" name="Text Box 20" descr="70%"/>
          <p:cNvSpPr txBox="1">
            <a:spLocks noChangeArrowheads="1"/>
          </p:cNvSpPr>
          <p:nvPr/>
        </p:nvSpPr>
        <p:spPr bwMode="auto">
          <a:xfrm>
            <a:off x="6784976" y="4506913"/>
            <a:ext cx="1764000" cy="4111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CC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000" rIns="18000"/>
          <a:lstStyle>
            <a:lvl1pPr marL="3429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8001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2573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7145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1717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/>
            <a:r>
              <a:rPr lang="ru-RU" altLang="ru-RU" sz="1600">
                <a:latin typeface="Times New Roman" panose="02020603050405020304" pitchFamily="18" charset="0"/>
                <a:cs typeface="Times New Roman" panose="02020603050405020304" pitchFamily="18" charset="0"/>
              </a:rPr>
              <a:t>Мотивационные</a:t>
            </a:r>
          </a:p>
        </p:txBody>
      </p:sp>
      <p:sp>
        <p:nvSpPr>
          <p:cNvPr id="6165" name="Freeform 21"/>
          <p:cNvSpPr>
            <a:spLocks/>
          </p:cNvSpPr>
          <p:nvPr/>
        </p:nvSpPr>
        <p:spPr bwMode="auto">
          <a:xfrm>
            <a:off x="7651750" y="1707947"/>
            <a:ext cx="0" cy="280800"/>
          </a:xfrm>
          <a:custGeom>
            <a:avLst/>
            <a:gdLst>
              <a:gd name="T0" fmla="*/ 0 w 3"/>
              <a:gd name="T1" fmla="*/ 0 h 365"/>
              <a:gd name="T2" fmla="*/ 1588 w 3"/>
              <a:gd name="T3" fmla="*/ 287338 h 365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3" h="365">
                <a:moveTo>
                  <a:pt x="0" y="0"/>
                </a:moveTo>
                <a:lnTo>
                  <a:pt x="3" y="365"/>
                </a:lnTo>
              </a:path>
            </a:pathLst>
          </a:custGeom>
          <a:noFill/>
          <a:ln w="50800" cmpd="dbl">
            <a:solidFill>
              <a:schemeClr val="tx1"/>
            </a:solidFill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66" name="Freeform 22"/>
          <p:cNvSpPr>
            <a:spLocks/>
          </p:cNvSpPr>
          <p:nvPr/>
        </p:nvSpPr>
        <p:spPr bwMode="auto">
          <a:xfrm>
            <a:off x="7651750" y="3478213"/>
            <a:ext cx="0" cy="287337"/>
          </a:xfrm>
          <a:custGeom>
            <a:avLst/>
            <a:gdLst>
              <a:gd name="T0" fmla="*/ 0 w 3"/>
              <a:gd name="T1" fmla="*/ 0 h 365"/>
              <a:gd name="T2" fmla="*/ 1588 w 3"/>
              <a:gd name="T3" fmla="*/ 287337 h 365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3" h="365">
                <a:moveTo>
                  <a:pt x="0" y="0"/>
                </a:moveTo>
                <a:lnTo>
                  <a:pt x="3" y="365"/>
                </a:lnTo>
              </a:path>
            </a:pathLst>
          </a:custGeom>
          <a:noFill/>
          <a:ln w="50800" cmpd="dbl">
            <a:solidFill>
              <a:schemeClr val="tx1"/>
            </a:solidFill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76" name="Text Box 32" descr="60%"/>
          <p:cNvSpPr txBox="1">
            <a:spLocks noChangeArrowheads="1"/>
          </p:cNvSpPr>
          <p:nvPr/>
        </p:nvSpPr>
        <p:spPr bwMode="auto">
          <a:xfrm>
            <a:off x="3921125" y="6027738"/>
            <a:ext cx="1400175" cy="3603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CC99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8001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2573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7145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1717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/>
            <a:r>
              <a:rPr lang="ru-RU" altLang="ru-RU" sz="1600">
                <a:latin typeface="Times New Roman" panose="02020603050405020304" pitchFamily="18" charset="0"/>
                <a:cs typeface="Times New Roman" panose="02020603050405020304" pitchFamily="18" charset="0"/>
              </a:rPr>
              <a:t>Сознание</a:t>
            </a:r>
          </a:p>
        </p:txBody>
      </p:sp>
      <p:sp>
        <p:nvSpPr>
          <p:cNvPr id="6177" name="Text Box 33" descr="70%"/>
          <p:cNvSpPr txBox="1">
            <a:spLocks noChangeArrowheads="1"/>
          </p:cNvSpPr>
          <p:nvPr/>
        </p:nvSpPr>
        <p:spPr bwMode="auto">
          <a:xfrm>
            <a:off x="611188" y="5340350"/>
            <a:ext cx="7993062" cy="3921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CC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000" rIns="18000"/>
          <a:lstStyle>
            <a:lvl1pPr marL="3429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8001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2573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7145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1717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/>
            <a:r>
              <a:rPr lang="ru-RU" altLang="ru-RU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н т е г р а ц и о н </a:t>
            </a:r>
            <a:r>
              <a:rPr lang="ru-RU" altLang="ru-RU" sz="1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altLang="ru-RU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ы е</a:t>
            </a:r>
          </a:p>
        </p:txBody>
      </p:sp>
      <p:sp>
        <p:nvSpPr>
          <p:cNvPr id="6178" name="Freeform 34"/>
          <p:cNvSpPr>
            <a:spLocks/>
          </p:cNvSpPr>
          <p:nvPr/>
        </p:nvSpPr>
        <p:spPr bwMode="auto">
          <a:xfrm>
            <a:off x="4619625" y="5734050"/>
            <a:ext cx="1588" cy="287338"/>
          </a:xfrm>
          <a:custGeom>
            <a:avLst/>
            <a:gdLst>
              <a:gd name="T0" fmla="*/ 0 w 3"/>
              <a:gd name="T1" fmla="*/ 0 h 365"/>
              <a:gd name="T2" fmla="*/ 1588 w 3"/>
              <a:gd name="T3" fmla="*/ 287338 h 365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3" h="365">
                <a:moveTo>
                  <a:pt x="0" y="0"/>
                </a:moveTo>
                <a:lnTo>
                  <a:pt x="3" y="365"/>
                </a:lnTo>
              </a:path>
            </a:pathLst>
          </a:custGeom>
          <a:noFill/>
          <a:ln w="50800" cmpd="dbl">
            <a:solidFill>
              <a:schemeClr val="tx1"/>
            </a:solidFill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79" name="Freeform 35"/>
          <p:cNvSpPr>
            <a:spLocks/>
          </p:cNvSpPr>
          <p:nvPr/>
        </p:nvSpPr>
        <p:spPr bwMode="auto">
          <a:xfrm>
            <a:off x="1398588" y="3573016"/>
            <a:ext cx="1587" cy="1764000"/>
          </a:xfrm>
          <a:custGeom>
            <a:avLst/>
            <a:gdLst>
              <a:gd name="T0" fmla="*/ 1587 w 5"/>
              <a:gd name="T1" fmla="*/ 0 h 628"/>
              <a:gd name="T2" fmla="*/ 0 w 5"/>
              <a:gd name="T3" fmla="*/ 1593850 h 628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5" h="628">
                <a:moveTo>
                  <a:pt x="5" y="0"/>
                </a:moveTo>
                <a:lnTo>
                  <a:pt x="0" y="628"/>
                </a:lnTo>
              </a:path>
            </a:pathLst>
          </a:custGeom>
          <a:noFill/>
          <a:ln w="50800" cap="flat" cmpd="dbl">
            <a:solidFill>
              <a:schemeClr val="tx1"/>
            </a:solidFill>
            <a:prstDash val="solid"/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80" name="Freeform 36"/>
          <p:cNvSpPr>
            <a:spLocks/>
          </p:cNvSpPr>
          <p:nvPr/>
        </p:nvSpPr>
        <p:spPr bwMode="auto">
          <a:xfrm>
            <a:off x="6227763" y="2635250"/>
            <a:ext cx="1425575" cy="2706688"/>
          </a:xfrm>
          <a:custGeom>
            <a:avLst/>
            <a:gdLst>
              <a:gd name="T0" fmla="*/ 1425575 w 825"/>
              <a:gd name="T1" fmla="*/ 0 h 1698"/>
              <a:gd name="T2" fmla="*/ 1422119 w 825"/>
              <a:gd name="T3" fmla="*/ 240701 h 1698"/>
              <a:gd name="T4" fmla="*/ 0 w 825"/>
              <a:gd name="T5" fmla="*/ 240701 h 1698"/>
              <a:gd name="T6" fmla="*/ 0 w 825"/>
              <a:gd name="T7" fmla="*/ 2706688 h 1698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825" h="1698">
                <a:moveTo>
                  <a:pt x="825" y="0"/>
                </a:moveTo>
                <a:lnTo>
                  <a:pt x="823" y="151"/>
                </a:lnTo>
                <a:lnTo>
                  <a:pt x="0" y="151"/>
                </a:lnTo>
                <a:lnTo>
                  <a:pt x="0" y="1698"/>
                </a:lnTo>
              </a:path>
            </a:pathLst>
          </a:custGeom>
          <a:noFill/>
          <a:ln w="50800" cap="flat" cmpd="dbl">
            <a:solidFill>
              <a:schemeClr val="tx1"/>
            </a:solidFill>
            <a:prstDash val="solid"/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81" name="Freeform 37"/>
          <p:cNvSpPr>
            <a:spLocks/>
          </p:cNvSpPr>
          <p:nvPr/>
        </p:nvSpPr>
        <p:spPr bwMode="auto">
          <a:xfrm>
            <a:off x="7648575" y="4914900"/>
            <a:ext cx="1588" cy="431800"/>
          </a:xfrm>
          <a:custGeom>
            <a:avLst/>
            <a:gdLst>
              <a:gd name="T0" fmla="*/ 1588 w 5"/>
              <a:gd name="T1" fmla="*/ 0 h 628"/>
              <a:gd name="T2" fmla="*/ 0 w 5"/>
              <a:gd name="T3" fmla="*/ 431800 h 628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5" h="628">
                <a:moveTo>
                  <a:pt x="5" y="0"/>
                </a:moveTo>
                <a:lnTo>
                  <a:pt x="0" y="628"/>
                </a:lnTo>
              </a:path>
            </a:pathLst>
          </a:custGeom>
          <a:noFill/>
          <a:ln w="50800" cap="flat" cmpd="dbl">
            <a:solidFill>
              <a:schemeClr val="tx1"/>
            </a:solidFill>
            <a:prstDash val="solid"/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82" name="Freeform 38"/>
          <p:cNvSpPr>
            <a:spLocks/>
          </p:cNvSpPr>
          <p:nvPr/>
        </p:nvSpPr>
        <p:spPr bwMode="auto">
          <a:xfrm>
            <a:off x="5146675" y="3678932"/>
            <a:ext cx="0" cy="1656000"/>
          </a:xfrm>
          <a:custGeom>
            <a:avLst/>
            <a:gdLst>
              <a:gd name="T0" fmla="*/ 1588 w 5"/>
              <a:gd name="T1" fmla="*/ 0 h 628"/>
              <a:gd name="T2" fmla="*/ 0 w 5"/>
              <a:gd name="T3" fmla="*/ 1392238 h 628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5" h="628">
                <a:moveTo>
                  <a:pt x="5" y="0"/>
                </a:moveTo>
                <a:lnTo>
                  <a:pt x="0" y="628"/>
                </a:lnTo>
              </a:path>
            </a:pathLst>
          </a:custGeom>
          <a:noFill/>
          <a:ln w="50800" cap="flat" cmpd="dbl">
            <a:solidFill>
              <a:schemeClr val="tx1"/>
            </a:solidFill>
            <a:prstDash val="solid"/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84" name="Freeform 40"/>
          <p:cNvSpPr>
            <a:spLocks/>
          </p:cNvSpPr>
          <p:nvPr/>
        </p:nvSpPr>
        <p:spPr bwMode="auto">
          <a:xfrm>
            <a:off x="3276997" y="2665487"/>
            <a:ext cx="1588" cy="2664000"/>
          </a:xfrm>
          <a:custGeom>
            <a:avLst/>
            <a:gdLst>
              <a:gd name="T0" fmla="*/ 1588 w 5"/>
              <a:gd name="T1" fmla="*/ 0 h 628"/>
              <a:gd name="T2" fmla="*/ 0 w 5"/>
              <a:gd name="T3" fmla="*/ 2609850 h 628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5" h="628">
                <a:moveTo>
                  <a:pt x="5" y="0"/>
                </a:moveTo>
                <a:lnTo>
                  <a:pt x="0" y="628"/>
                </a:lnTo>
              </a:path>
            </a:pathLst>
          </a:custGeom>
          <a:noFill/>
          <a:ln w="50800" cap="flat" cmpd="dbl">
            <a:solidFill>
              <a:schemeClr val="tx1"/>
            </a:solidFill>
            <a:prstDash val="solid"/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85" name="Freeform 41"/>
          <p:cNvSpPr>
            <a:spLocks/>
          </p:cNvSpPr>
          <p:nvPr/>
        </p:nvSpPr>
        <p:spPr bwMode="auto">
          <a:xfrm>
            <a:off x="6505575" y="4127500"/>
            <a:ext cx="1152525" cy="1212850"/>
          </a:xfrm>
          <a:custGeom>
            <a:avLst/>
            <a:gdLst>
              <a:gd name="T0" fmla="*/ 1152525 w 726"/>
              <a:gd name="T1" fmla="*/ 0 h 764"/>
              <a:gd name="T2" fmla="*/ 1149350 w 726"/>
              <a:gd name="T3" fmla="*/ 173038 h 764"/>
              <a:gd name="T4" fmla="*/ 11113 w 726"/>
              <a:gd name="T5" fmla="*/ 173038 h 764"/>
              <a:gd name="T6" fmla="*/ 0 w 726"/>
              <a:gd name="T7" fmla="*/ 1212850 h 764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726" h="764">
                <a:moveTo>
                  <a:pt x="726" y="0"/>
                </a:moveTo>
                <a:lnTo>
                  <a:pt x="724" y="109"/>
                </a:lnTo>
                <a:lnTo>
                  <a:pt x="7" y="109"/>
                </a:lnTo>
                <a:lnTo>
                  <a:pt x="0" y="764"/>
                </a:lnTo>
              </a:path>
            </a:pathLst>
          </a:custGeom>
          <a:noFill/>
          <a:ln w="50800" cap="flat" cmpd="dbl">
            <a:solidFill>
              <a:schemeClr val="tx1"/>
            </a:solidFill>
            <a:prstDash val="solid"/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Rectangle 10"/>
          <p:cNvSpPr txBox="1">
            <a:spLocks noChangeArrowheads="1"/>
          </p:cNvSpPr>
          <p:nvPr/>
        </p:nvSpPr>
        <p:spPr bwMode="auto">
          <a:xfrm>
            <a:off x="845344" y="788072"/>
            <a:ext cx="7129462" cy="2880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800">
                <a:solidFill>
                  <a:schemeClr val="tx1"/>
                </a:solidFill>
                <a:latin typeface="+mn-lt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400">
                <a:solidFill>
                  <a:schemeClr val="tx1"/>
                </a:solidFill>
                <a:latin typeface="+mn-lt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5pPr>
            <a:lvl6pPr marL="22860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6pPr>
            <a:lvl7pPr marL="27432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7pPr>
            <a:lvl8pPr marL="32004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8pPr>
            <a:lvl9pPr marL="36576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spcBef>
                <a:spcPct val="10000"/>
              </a:spcBef>
            </a:pPr>
            <a:r>
              <a:rPr lang="ru-RU" altLang="ru-RU" sz="16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Никандров В.В.</a:t>
            </a:r>
            <a:r>
              <a:rPr lang="ru-RU" altLang="ru-RU" sz="16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Психология. – М., 2008.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150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150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15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61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000"/>
                                        <p:tgtEl>
                                          <p:spTgt spid="61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61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1000"/>
                                        <p:tgtEl>
                                          <p:spTgt spid="61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withGroup">
                            <p:stCondLst>
                              <p:cond delay="85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90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10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151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151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15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5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1000"/>
                                        <p:tgtEl>
                                          <p:spTgt spid="6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5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1000"/>
                                        <p:tgtEl>
                                          <p:spTgt spid="61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2500"/>
                            </p:stCondLst>
                            <p:childTnLst>
                              <p:par>
                                <p:cTn id="7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30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1000"/>
                                        <p:tgtEl>
                                          <p:spTgt spid="6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40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152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152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15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4500"/>
                            </p:stCondLst>
                            <p:childTnLst>
                              <p:par>
                                <p:cTn id="9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1000"/>
                                        <p:tgtEl>
                                          <p:spTgt spid="6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55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1000"/>
                                        <p:tgtEl>
                                          <p:spTgt spid="61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6500"/>
                            </p:stCondLst>
                            <p:childTnLst>
                              <p:par>
                                <p:cTn id="9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1000"/>
                                        <p:tgtEl>
                                          <p:spTgt spid="61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7500"/>
                            </p:stCondLst>
                            <p:childTnLst>
                              <p:par>
                                <p:cTn id="10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1000"/>
                                        <p:tgtEl>
                                          <p:spTgt spid="61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8500"/>
                            </p:stCondLst>
                            <p:childTnLst>
                              <p:par>
                                <p:cTn id="10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1000"/>
                                        <p:tgtEl>
                                          <p:spTgt spid="61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9500"/>
                            </p:stCondLst>
                            <p:childTnLst>
                              <p:par>
                                <p:cTn id="1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1000"/>
                                        <p:tgtEl>
                                          <p:spTgt spid="615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20500"/>
                            </p:stCondLst>
                            <p:childTnLst>
                              <p:par>
                                <p:cTn id="1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1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3" dur="1000"/>
                                        <p:tgtEl>
                                          <p:spTgt spid="6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1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6161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6161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616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 nodeType="afterGroup">
                            <p:stCondLst>
                              <p:cond delay="22500"/>
                            </p:stCondLst>
                            <p:childTnLst>
                              <p:par>
                                <p:cTn id="1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3" dur="1000"/>
                                        <p:tgtEl>
                                          <p:spTgt spid="6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 nodeType="afterGroup">
                            <p:stCondLst>
                              <p:cond delay="23500"/>
                            </p:stCondLst>
                            <p:childTnLst>
                              <p:par>
                                <p:cTn id="1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1000"/>
                                        <p:tgtEl>
                                          <p:spTgt spid="61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 nodeType="withGroup">
                            <p:stCondLst>
                              <p:cond delay="24500"/>
                            </p:stCondLst>
                            <p:childTnLst>
                              <p:par>
                                <p:cTn id="13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6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 nodeType="afterGroup">
                            <p:stCondLst>
                              <p:cond delay="25000"/>
                            </p:stCondLst>
                            <p:childTnLst>
                              <p:par>
                                <p:cTn id="1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7" dur="500"/>
                                        <p:tgtEl>
                                          <p:spTgt spid="6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 nodeType="afterGroup">
                            <p:stCondLst>
                              <p:cond delay="25500"/>
                            </p:stCondLst>
                            <p:childTnLst>
                              <p:par>
                                <p:cTn id="1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1" dur="1000"/>
                                        <p:tgtEl>
                                          <p:spTgt spid="6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 nodeType="withGroup">
                            <p:stCondLst>
                              <p:cond delay="26500"/>
                            </p:stCondLst>
                            <p:childTnLst>
                              <p:par>
                                <p:cTn id="15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6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6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6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 nodeType="withGroup">
                            <p:stCondLst>
                              <p:cond delay="27000"/>
                            </p:stCondLst>
                            <p:childTnLst>
                              <p:par>
                                <p:cTn id="1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1" dur="1000"/>
                                        <p:tgtEl>
                                          <p:spTgt spid="6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4" dur="1000"/>
                                        <p:tgtEl>
                                          <p:spTgt spid="6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7" dur="1000"/>
                                        <p:tgtEl>
                                          <p:spTgt spid="6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0" dur="1000"/>
                                        <p:tgtEl>
                                          <p:spTgt spid="6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3" dur="1000"/>
                                        <p:tgtEl>
                                          <p:spTgt spid="6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6" dur="1000"/>
                                        <p:tgtEl>
                                          <p:spTgt spid="6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 nodeType="afterGroup">
                            <p:stCondLst>
                              <p:cond delay="28000"/>
                            </p:stCondLst>
                            <p:childTnLst>
                              <p:par>
                                <p:cTn id="17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6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6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6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 nodeType="afterGroup">
                            <p:stCondLst>
                              <p:cond delay="28500"/>
                            </p:stCondLst>
                            <p:childTnLst>
                              <p:par>
                                <p:cTn id="18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6" dur="1000"/>
                                        <p:tgtEl>
                                          <p:spTgt spid="6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 nodeType="afterGroup">
                            <p:stCondLst>
                              <p:cond delay="29500"/>
                            </p:stCondLst>
                            <p:childTnLst>
                              <p:par>
                                <p:cTn id="18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6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" fill="hold"/>
                                        <p:tgtEl>
                                          <p:spTgt spid="6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6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30000"/>
                            </p:stCondLst>
                            <p:childTnLst>
                              <p:par>
                                <p:cTn id="194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8" dur="5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animBg="1"/>
      <p:bldP spid="6148" grpId="0" animBg="1"/>
      <p:bldP spid="6149" grpId="0" animBg="1"/>
      <p:bldP spid="6150" grpId="0" uiExpand="1" build="allAtOnce" animBg="1" autoUpdateAnimBg="0"/>
      <p:bldP spid="6151" grpId="0" uiExpand="1" build="allAtOnce" animBg="1" autoUpdateAnimBg="0"/>
      <p:bldP spid="6152" grpId="0" uiExpand="1" build="allAtOnce" animBg="1"/>
      <p:bldP spid="6154" grpId="0"/>
      <p:bldP spid="6154" grpId="1"/>
      <p:bldP spid="6155" grpId="0" animBg="1"/>
      <p:bldP spid="6156" grpId="0" animBg="1"/>
      <p:bldP spid="6157" grpId="0" animBg="1"/>
      <p:bldP spid="6160" grpId="0" animBg="1"/>
      <p:bldP spid="6161" grpId="0" uiExpand="1" build="allAtOnce" animBg="1"/>
      <p:bldP spid="6162" grpId="0" animBg="1"/>
      <p:bldP spid="6163" grpId="0" animBg="1"/>
      <p:bldP spid="6164" grpId="0" animBg="1"/>
      <p:bldP spid="6165" grpId="0" animBg="1"/>
      <p:bldP spid="6166" grpId="0" animBg="1"/>
      <p:bldP spid="6176" grpId="0" animBg="1"/>
      <p:bldP spid="6177" grpId="0" animBg="1"/>
      <p:bldP spid="6178" grpId="0" animBg="1"/>
      <p:bldP spid="6179" grpId="0" animBg="1"/>
      <p:bldP spid="6180" grpId="0" animBg="1"/>
      <p:bldP spid="6181" grpId="0" animBg="1"/>
      <p:bldP spid="6182" grpId="0" animBg="1"/>
      <p:bldP spid="6184" grpId="0" animBg="1"/>
      <p:bldP spid="6185" grpId="0" animBg="1"/>
      <p:bldP spid="3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15" name="Rectangle 31"/>
          <p:cNvSpPr>
            <a:spLocks noChangeArrowheads="1"/>
          </p:cNvSpPr>
          <p:nvPr/>
        </p:nvSpPr>
        <p:spPr bwMode="auto">
          <a:xfrm>
            <a:off x="900113" y="3286125"/>
            <a:ext cx="5521325" cy="2832100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eaLnBrk="1" hangingPunct="1"/>
            <a:endParaRPr lang="ru-RU" alt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414" name="Text Box 30"/>
          <p:cNvSpPr txBox="1">
            <a:spLocks noChangeArrowheads="1"/>
          </p:cNvSpPr>
          <p:nvPr/>
        </p:nvSpPr>
        <p:spPr bwMode="auto">
          <a:xfrm>
            <a:off x="923925" y="1341438"/>
            <a:ext cx="1727200" cy="3603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</a:extLst>
        </p:spPr>
        <p:txBody>
          <a:bodyPr lIns="18000" tIns="10800" rIns="18000" bIns="10800"/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/>
            <a:r>
              <a:rPr lang="ru-RU" alt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itchFamily="18" charset="0"/>
              </a:rPr>
              <a:t>Когнитивные</a:t>
            </a:r>
            <a:endParaRPr lang="ru-RU" altLang="ru-RU" sz="1600" dirty="0"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16413" name="Text Box 29"/>
          <p:cNvSpPr txBox="1">
            <a:spLocks noChangeArrowheads="1"/>
          </p:cNvSpPr>
          <p:nvPr/>
        </p:nvSpPr>
        <p:spPr bwMode="auto">
          <a:xfrm>
            <a:off x="2757488" y="1341438"/>
            <a:ext cx="1871662" cy="36671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99FFCC"/>
                </a:solidFill>
              </a14:hiddenFill>
            </a:ext>
          </a:extLst>
        </p:spPr>
        <p:txBody>
          <a:bodyPr lIns="18000" tIns="10800" rIns="18000" bIns="10800"/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/>
            <a:r>
              <a:rPr lang="ru-RU" altLang="ru-RU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itchFamily="18" charset="0"/>
              </a:rPr>
              <a:t>Эмоциональные</a:t>
            </a:r>
            <a:endParaRPr lang="ru-RU" altLang="ru-RU" sz="1600"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16412" name="Text Box 28"/>
          <p:cNvSpPr txBox="1">
            <a:spLocks noChangeArrowheads="1"/>
          </p:cNvSpPr>
          <p:nvPr/>
        </p:nvSpPr>
        <p:spPr bwMode="auto">
          <a:xfrm>
            <a:off x="4738688" y="1341438"/>
            <a:ext cx="1722437" cy="5778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CC99"/>
                </a:solidFill>
              </a14:hiddenFill>
            </a:ext>
          </a:extLst>
        </p:spPr>
        <p:txBody>
          <a:bodyPr lIns="18000" tIns="10800" rIns="18000" bIns="10800"/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/>
            <a:r>
              <a:rPr lang="ru-RU" altLang="ru-RU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itchFamily="18" charset="0"/>
              </a:rPr>
              <a:t>Регуляционно-волевые</a:t>
            </a:r>
            <a:endParaRPr lang="ru-RU" altLang="ru-RU" sz="1600"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16408" name="Freeform 24"/>
          <p:cNvSpPr>
            <a:spLocks/>
          </p:cNvSpPr>
          <p:nvPr/>
        </p:nvSpPr>
        <p:spPr bwMode="auto">
          <a:xfrm>
            <a:off x="1792288" y="1703388"/>
            <a:ext cx="1587" cy="287337"/>
          </a:xfrm>
          <a:custGeom>
            <a:avLst/>
            <a:gdLst>
              <a:gd name="T0" fmla="*/ 0 w 3"/>
              <a:gd name="T1" fmla="*/ 0 h 365"/>
              <a:gd name="T2" fmla="*/ 1587 w 3"/>
              <a:gd name="T3" fmla="*/ 287337 h 365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3" h="365">
                <a:moveTo>
                  <a:pt x="0" y="0"/>
                </a:moveTo>
                <a:lnTo>
                  <a:pt x="3" y="365"/>
                </a:lnTo>
              </a:path>
            </a:pathLst>
          </a:custGeom>
          <a:noFill/>
          <a:ln w="50800" cmpd="dbl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405" name="Text Box 21"/>
          <p:cNvSpPr txBox="1">
            <a:spLocks noChangeArrowheads="1"/>
          </p:cNvSpPr>
          <p:nvPr/>
        </p:nvSpPr>
        <p:spPr bwMode="auto">
          <a:xfrm>
            <a:off x="1801813" y="4341813"/>
            <a:ext cx="2046287" cy="3603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</a:extLst>
        </p:spPr>
        <p:txBody>
          <a:bodyPr lIns="18000" tIns="10800" rIns="18000" bIns="10800"/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/>
            <a:r>
              <a:rPr lang="ru-RU" altLang="ru-RU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itchFamily="18" charset="0"/>
              </a:rPr>
              <a:t>Сознание</a:t>
            </a:r>
            <a:endParaRPr lang="ru-RU" altLang="ru-RU" sz="1600"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16404" name="Text Box 20"/>
          <p:cNvSpPr txBox="1">
            <a:spLocks noChangeArrowheads="1"/>
          </p:cNvSpPr>
          <p:nvPr/>
        </p:nvSpPr>
        <p:spPr bwMode="auto">
          <a:xfrm>
            <a:off x="4202113" y="4346575"/>
            <a:ext cx="1946275" cy="3603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</a:extLst>
        </p:spPr>
        <p:txBody>
          <a:bodyPr lIns="18000" tIns="10800" rIns="18000" bIns="10800"/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/>
            <a:r>
              <a:rPr lang="ru-RU" altLang="ru-RU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itchFamily="18" charset="0"/>
              </a:rPr>
              <a:t>Характер</a:t>
            </a:r>
            <a:endParaRPr lang="ru-RU" altLang="ru-RU" sz="1600"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16403" name="Text Box 19"/>
          <p:cNvSpPr txBox="1">
            <a:spLocks noChangeArrowheads="1"/>
          </p:cNvSpPr>
          <p:nvPr/>
        </p:nvSpPr>
        <p:spPr bwMode="auto">
          <a:xfrm>
            <a:off x="3025775" y="5251450"/>
            <a:ext cx="1946275" cy="3667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</a:extLst>
        </p:spPr>
        <p:txBody>
          <a:bodyPr lIns="18000" tIns="10800" rIns="18000" bIns="10800"/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/>
            <a:r>
              <a:rPr lang="ru-RU" altLang="ru-RU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itchFamily="18" charset="0"/>
              </a:rPr>
              <a:t>Личность</a:t>
            </a:r>
            <a:endParaRPr lang="ru-RU" altLang="ru-RU" sz="1600"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16402" name="Text Box 18"/>
          <p:cNvSpPr txBox="1">
            <a:spLocks noChangeArrowheads="1"/>
          </p:cNvSpPr>
          <p:nvPr/>
        </p:nvSpPr>
        <p:spPr bwMode="auto">
          <a:xfrm>
            <a:off x="1158875" y="3470275"/>
            <a:ext cx="1257300" cy="3667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</a:extLst>
        </p:spPr>
        <p:txBody>
          <a:bodyPr lIns="18000" tIns="10800" rIns="18000" bIns="10800"/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/>
            <a:r>
              <a:rPr lang="ru-RU" altLang="ru-RU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itchFamily="18" charset="0"/>
              </a:rPr>
              <a:t>Интеллект</a:t>
            </a:r>
            <a:endParaRPr lang="ru-RU" altLang="ru-RU" sz="1600"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16401" name="Freeform 17"/>
          <p:cNvSpPr>
            <a:spLocks/>
          </p:cNvSpPr>
          <p:nvPr/>
        </p:nvSpPr>
        <p:spPr bwMode="auto">
          <a:xfrm>
            <a:off x="1787525" y="2997200"/>
            <a:ext cx="1588" cy="468000"/>
          </a:xfrm>
          <a:custGeom>
            <a:avLst/>
            <a:gdLst>
              <a:gd name="T0" fmla="*/ 0 w 3"/>
              <a:gd name="T1" fmla="*/ 0 h 365"/>
              <a:gd name="T2" fmla="*/ 1588 w 3"/>
              <a:gd name="T3" fmla="*/ 363538 h 365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3" h="365">
                <a:moveTo>
                  <a:pt x="0" y="0"/>
                </a:moveTo>
                <a:lnTo>
                  <a:pt x="3" y="365"/>
                </a:lnTo>
              </a:path>
            </a:pathLst>
          </a:custGeom>
          <a:noFill/>
          <a:ln w="50800" cap="flat" cmpd="dbl">
            <a:solidFill>
              <a:srgbClr val="000000"/>
            </a:solidFill>
            <a:prstDash val="solid"/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400" name="Freeform 16"/>
          <p:cNvSpPr>
            <a:spLocks/>
          </p:cNvSpPr>
          <p:nvPr/>
        </p:nvSpPr>
        <p:spPr bwMode="auto">
          <a:xfrm>
            <a:off x="1793875" y="3835400"/>
            <a:ext cx="479425" cy="503238"/>
          </a:xfrm>
          <a:custGeom>
            <a:avLst/>
            <a:gdLst>
              <a:gd name="T0" fmla="*/ 0 w 810"/>
              <a:gd name="T1" fmla="*/ 0 h 473"/>
              <a:gd name="T2" fmla="*/ 0 w 810"/>
              <a:gd name="T3" fmla="*/ 263854 h 473"/>
              <a:gd name="T4" fmla="*/ 479425 w 810"/>
              <a:gd name="T5" fmla="*/ 263854 h 473"/>
              <a:gd name="T6" fmla="*/ 479425 w 810"/>
              <a:gd name="T7" fmla="*/ 503238 h 47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810" h="473">
                <a:moveTo>
                  <a:pt x="0" y="0"/>
                </a:moveTo>
                <a:lnTo>
                  <a:pt x="0" y="248"/>
                </a:lnTo>
                <a:lnTo>
                  <a:pt x="810" y="248"/>
                </a:lnTo>
                <a:lnTo>
                  <a:pt x="810" y="473"/>
                </a:lnTo>
              </a:path>
            </a:pathLst>
          </a:custGeom>
          <a:noFill/>
          <a:ln w="50800" cap="flat" cmpd="dbl">
            <a:solidFill>
              <a:srgbClr val="000000"/>
            </a:solidFill>
            <a:prstDash val="solid"/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399" name="Freeform 15"/>
          <p:cNvSpPr>
            <a:spLocks/>
          </p:cNvSpPr>
          <p:nvPr/>
        </p:nvSpPr>
        <p:spPr bwMode="auto">
          <a:xfrm>
            <a:off x="3279775" y="2349499"/>
            <a:ext cx="0" cy="1987200"/>
          </a:xfrm>
          <a:custGeom>
            <a:avLst/>
            <a:gdLst>
              <a:gd name="T0" fmla="*/ 0 w 7"/>
              <a:gd name="T1" fmla="*/ 0 h 3534"/>
              <a:gd name="T2" fmla="*/ 1 w 7"/>
              <a:gd name="T3" fmla="*/ 1914525 h 3534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7" h="3534">
                <a:moveTo>
                  <a:pt x="0" y="0"/>
                </a:moveTo>
                <a:lnTo>
                  <a:pt x="7" y="3534"/>
                </a:lnTo>
              </a:path>
            </a:pathLst>
          </a:custGeom>
          <a:noFill/>
          <a:ln w="50800" cap="flat" cmpd="dbl">
            <a:solidFill>
              <a:srgbClr val="000000"/>
            </a:solidFill>
            <a:prstDash val="solid"/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398" name="Freeform 14"/>
          <p:cNvSpPr>
            <a:spLocks/>
          </p:cNvSpPr>
          <p:nvPr/>
        </p:nvSpPr>
        <p:spPr bwMode="auto">
          <a:xfrm>
            <a:off x="4139952" y="2349499"/>
            <a:ext cx="616198" cy="1987200"/>
          </a:xfrm>
          <a:custGeom>
            <a:avLst/>
            <a:gdLst>
              <a:gd name="T0" fmla="*/ 0 w 1239"/>
              <a:gd name="T1" fmla="*/ 0 h 2361"/>
              <a:gd name="T2" fmla="*/ 0 w 1239"/>
              <a:gd name="T3" fmla="*/ 1198504 h 2361"/>
              <a:gd name="T4" fmla="*/ 786129 w 1239"/>
              <a:gd name="T5" fmla="*/ 1198504 h 2361"/>
              <a:gd name="T6" fmla="*/ 787400 w 1239"/>
              <a:gd name="T7" fmla="*/ 1914525 h 236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239" h="2361">
                <a:moveTo>
                  <a:pt x="0" y="0"/>
                </a:moveTo>
                <a:lnTo>
                  <a:pt x="0" y="1478"/>
                </a:lnTo>
                <a:lnTo>
                  <a:pt x="1237" y="1478"/>
                </a:lnTo>
                <a:lnTo>
                  <a:pt x="1239" y="2361"/>
                </a:lnTo>
              </a:path>
            </a:pathLst>
          </a:custGeom>
          <a:noFill/>
          <a:ln w="50800" cap="flat" cmpd="dbl">
            <a:solidFill>
              <a:srgbClr val="000000"/>
            </a:solidFill>
            <a:prstDash val="solid"/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397" name="Freeform 13"/>
          <p:cNvSpPr>
            <a:spLocks/>
          </p:cNvSpPr>
          <p:nvPr/>
        </p:nvSpPr>
        <p:spPr bwMode="auto">
          <a:xfrm>
            <a:off x="5603875" y="1927225"/>
            <a:ext cx="0" cy="2412000"/>
          </a:xfrm>
          <a:custGeom>
            <a:avLst/>
            <a:gdLst>
              <a:gd name="T0" fmla="*/ 1588 w 4"/>
              <a:gd name="T1" fmla="*/ 0 h 3531"/>
              <a:gd name="T2" fmla="*/ 0 w 4"/>
              <a:gd name="T3" fmla="*/ 2422525 h 3531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4" h="3531">
                <a:moveTo>
                  <a:pt x="4" y="0"/>
                </a:moveTo>
                <a:lnTo>
                  <a:pt x="0" y="3531"/>
                </a:lnTo>
              </a:path>
            </a:pathLst>
          </a:custGeom>
          <a:noFill/>
          <a:ln w="50800" cap="flat" cmpd="dbl">
            <a:solidFill>
              <a:srgbClr val="000000"/>
            </a:solidFill>
            <a:prstDash val="solid"/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396" name="Freeform 12"/>
          <p:cNvSpPr>
            <a:spLocks/>
          </p:cNvSpPr>
          <p:nvPr/>
        </p:nvSpPr>
        <p:spPr bwMode="auto">
          <a:xfrm>
            <a:off x="4456113" y="4708525"/>
            <a:ext cx="719137" cy="539750"/>
          </a:xfrm>
          <a:custGeom>
            <a:avLst/>
            <a:gdLst>
              <a:gd name="T0" fmla="*/ 718515 w 1156"/>
              <a:gd name="T1" fmla="*/ 0 h 1964"/>
              <a:gd name="T2" fmla="*/ 719137 w 1156"/>
              <a:gd name="T3" fmla="*/ 234973 h 1964"/>
              <a:gd name="T4" fmla="*/ 4977 w 1156"/>
              <a:gd name="T5" fmla="*/ 234973 h 1964"/>
              <a:gd name="T6" fmla="*/ 0 w 1156"/>
              <a:gd name="T7" fmla="*/ 539750 h 1964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156" h="1964">
                <a:moveTo>
                  <a:pt x="1155" y="0"/>
                </a:moveTo>
                <a:lnTo>
                  <a:pt x="1156" y="855"/>
                </a:lnTo>
                <a:lnTo>
                  <a:pt x="8" y="855"/>
                </a:lnTo>
                <a:lnTo>
                  <a:pt x="0" y="1964"/>
                </a:lnTo>
              </a:path>
            </a:pathLst>
          </a:custGeom>
          <a:noFill/>
          <a:ln w="50800" cap="flat" cmpd="dbl">
            <a:solidFill>
              <a:srgbClr val="000000"/>
            </a:solidFill>
            <a:prstDash val="solid"/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395" name="Freeform 11"/>
          <p:cNvSpPr>
            <a:spLocks/>
          </p:cNvSpPr>
          <p:nvPr/>
        </p:nvSpPr>
        <p:spPr bwMode="auto">
          <a:xfrm flipH="1">
            <a:off x="2835275" y="4708525"/>
            <a:ext cx="719138" cy="539750"/>
          </a:xfrm>
          <a:custGeom>
            <a:avLst/>
            <a:gdLst>
              <a:gd name="T0" fmla="*/ 718516 w 1156"/>
              <a:gd name="T1" fmla="*/ 0 h 1964"/>
              <a:gd name="T2" fmla="*/ 719138 w 1156"/>
              <a:gd name="T3" fmla="*/ 234973 h 1964"/>
              <a:gd name="T4" fmla="*/ 4977 w 1156"/>
              <a:gd name="T5" fmla="*/ 234973 h 1964"/>
              <a:gd name="T6" fmla="*/ 0 w 1156"/>
              <a:gd name="T7" fmla="*/ 539750 h 1964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156" h="1964">
                <a:moveTo>
                  <a:pt x="1155" y="0"/>
                </a:moveTo>
                <a:lnTo>
                  <a:pt x="1156" y="855"/>
                </a:lnTo>
                <a:lnTo>
                  <a:pt x="8" y="855"/>
                </a:lnTo>
                <a:lnTo>
                  <a:pt x="0" y="1964"/>
                </a:lnTo>
              </a:path>
            </a:pathLst>
          </a:custGeom>
          <a:noFill/>
          <a:ln w="50800" cap="flat" cmpd="dbl">
            <a:solidFill>
              <a:srgbClr val="000000"/>
            </a:solidFill>
            <a:prstDash val="solid"/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394" name="Text Box 10"/>
          <p:cNvSpPr txBox="1">
            <a:spLocks noChangeArrowheads="1"/>
          </p:cNvSpPr>
          <p:nvPr/>
        </p:nvSpPr>
        <p:spPr bwMode="auto">
          <a:xfrm>
            <a:off x="6954838" y="1343025"/>
            <a:ext cx="1416050" cy="3603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</a:extLst>
        </p:spPr>
        <p:txBody>
          <a:bodyPr lIns="18000" tIns="10800" rIns="18000" bIns="10800"/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/>
            <a:r>
              <a:rPr lang="ru-RU" altLang="ru-RU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itchFamily="18" charset="0"/>
              </a:rPr>
              <a:t>Сквозные</a:t>
            </a:r>
            <a:endParaRPr lang="ru-RU" altLang="ru-RU" sz="1600"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1042988" y="5718175"/>
            <a:ext cx="52355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CC99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/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/>
            <a:r>
              <a:rPr lang="ru-RU" altLang="ru-RU" sz="1600" i="1" spc="1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itchFamily="18" charset="0"/>
              </a:rPr>
              <a:t>Интегративные психические образования</a:t>
            </a:r>
            <a:endParaRPr lang="ru-RU" altLang="ru-RU" sz="1600" i="1" spc="100" dirty="0"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16388" name="Freeform 4"/>
          <p:cNvSpPr>
            <a:spLocks/>
          </p:cNvSpPr>
          <p:nvPr/>
        </p:nvSpPr>
        <p:spPr bwMode="auto">
          <a:xfrm>
            <a:off x="3692525" y="1716291"/>
            <a:ext cx="1588" cy="287337"/>
          </a:xfrm>
          <a:custGeom>
            <a:avLst/>
            <a:gdLst>
              <a:gd name="T0" fmla="*/ 0 w 3"/>
              <a:gd name="T1" fmla="*/ 0 h 365"/>
              <a:gd name="T2" fmla="*/ 1588 w 3"/>
              <a:gd name="T3" fmla="*/ 287337 h 365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3" h="365">
                <a:moveTo>
                  <a:pt x="0" y="0"/>
                </a:moveTo>
                <a:lnTo>
                  <a:pt x="3" y="365"/>
                </a:lnTo>
              </a:path>
            </a:pathLst>
          </a:custGeom>
          <a:noFill/>
          <a:ln w="50800" cmpd="dbl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430" name="Rectangle 46"/>
          <p:cNvSpPr>
            <a:spLocks noChangeArrowheads="1"/>
          </p:cNvSpPr>
          <p:nvPr/>
        </p:nvSpPr>
        <p:spPr bwMode="auto">
          <a:xfrm>
            <a:off x="611188" y="476250"/>
            <a:ext cx="8064500" cy="3960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Интеграционная классификация психических процессов </a:t>
            </a:r>
          </a:p>
        </p:txBody>
      </p:sp>
      <p:sp>
        <p:nvSpPr>
          <p:cNvPr id="16432" name="Text Box 48"/>
          <p:cNvSpPr txBox="1">
            <a:spLocks noChangeArrowheads="1"/>
          </p:cNvSpPr>
          <p:nvPr/>
        </p:nvSpPr>
        <p:spPr bwMode="auto">
          <a:xfrm>
            <a:off x="922338" y="1992313"/>
            <a:ext cx="1727200" cy="1004639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8001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2573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7145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1717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ru-RU" altLang="ru-RU" sz="1600">
                <a:latin typeface="Times New Roman" pitchFamily="18" charset="0"/>
                <a:cs typeface="Times New Roman" panose="02020603050405020304" pitchFamily="18" charset="0"/>
              </a:rPr>
              <a:t>1. Ощущение</a:t>
            </a:r>
          </a:p>
          <a:p>
            <a:pPr eaLnBrk="1" hangingPunct="1">
              <a:lnSpc>
                <a:spcPct val="120000"/>
              </a:lnSpc>
            </a:pPr>
            <a:r>
              <a:rPr lang="ru-RU" altLang="ru-RU" sz="1600">
                <a:latin typeface="Times New Roman" pitchFamily="18" charset="0"/>
                <a:cs typeface="Times New Roman" panose="02020603050405020304" pitchFamily="18" charset="0"/>
              </a:rPr>
              <a:t>2. Восприятие</a:t>
            </a:r>
          </a:p>
          <a:p>
            <a:pPr eaLnBrk="1" hangingPunct="1">
              <a:lnSpc>
                <a:spcPct val="120000"/>
              </a:lnSpc>
            </a:pPr>
            <a:r>
              <a:rPr lang="ru-RU" altLang="ru-RU" sz="1600">
                <a:latin typeface="Times New Roman" pitchFamily="18" charset="0"/>
                <a:cs typeface="Times New Roman" panose="02020603050405020304" pitchFamily="18" charset="0"/>
              </a:rPr>
              <a:t>3. Мышление</a:t>
            </a:r>
          </a:p>
        </p:txBody>
      </p:sp>
      <p:sp>
        <p:nvSpPr>
          <p:cNvPr id="16433" name="Text Box 49" descr="50%"/>
          <p:cNvSpPr txBox="1">
            <a:spLocks noChangeArrowheads="1"/>
          </p:cNvSpPr>
          <p:nvPr/>
        </p:nvSpPr>
        <p:spPr bwMode="auto">
          <a:xfrm>
            <a:off x="2832100" y="1990725"/>
            <a:ext cx="1728000" cy="35815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FFCC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8001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2573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7145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1717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/>
            <a:r>
              <a:rPr lang="ru-RU" altLang="ru-RU" sz="1600">
                <a:latin typeface="Times New Roman" panose="02020603050405020304" pitchFamily="18" charset="0"/>
                <a:cs typeface="Times New Roman" panose="02020603050405020304" pitchFamily="18" charset="0"/>
              </a:rPr>
              <a:t>Эмоции</a:t>
            </a:r>
          </a:p>
        </p:txBody>
      </p:sp>
      <p:sp>
        <p:nvSpPr>
          <p:cNvPr id="16434" name="Text Box 50"/>
          <p:cNvSpPr txBox="1">
            <a:spLocks noChangeArrowheads="1"/>
          </p:cNvSpPr>
          <p:nvPr/>
        </p:nvSpPr>
        <p:spPr bwMode="auto">
          <a:xfrm>
            <a:off x="6732588" y="1990726"/>
            <a:ext cx="1860550" cy="1302544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8001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2573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7145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1717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ru-RU" altLang="ru-RU" sz="1600">
                <a:latin typeface="Times New Roman" pitchFamily="18" charset="0"/>
                <a:cs typeface="Times New Roman" panose="02020603050405020304" pitchFamily="18" charset="0"/>
              </a:rPr>
              <a:t>1. Память</a:t>
            </a:r>
          </a:p>
          <a:p>
            <a:pPr eaLnBrk="1" hangingPunct="1">
              <a:lnSpc>
                <a:spcPct val="120000"/>
              </a:lnSpc>
            </a:pPr>
            <a:r>
              <a:rPr lang="ru-RU" altLang="ru-RU" sz="1600">
                <a:latin typeface="Times New Roman" pitchFamily="18" charset="0"/>
                <a:cs typeface="Times New Roman" panose="02020603050405020304" pitchFamily="18" charset="0"/>
              </a:rPr>
              <a:t>2. Воображение</a:t>
            </a:r>
          </a:p>
          <a:p>
            <a:pPr eaLnBrk="1" hangingPunct="1">
              <a:lnSpc>
                <a:spcPct val="120000"/>
              </a:lnSpc>
            </a:pPr>
            <a:r>
              <a:rPr lang="ru-RU" altLang="ru-RU" sz="1600">
                <a:latin typeface="Times New Roman" pitchFamily="18" charset="0"/>
                <a:cs typeface="Times New Roman" panose="02020603050405020304" pitchFamily="18" charset="0"/>
              </a:rPr>
              <a:t>3. Внимание</a:t>
            </a:r>
          </a:p>
          <a:p>
            <a:pPr eaLnBrk="1" hangingPunct="1">
              <a:lnSpc>
                <a:spcPct val="120000"/>
              </a:lnSpc>
            </a:pPr>
            <a:r>
              <a:rPr lang="ru-RU" altLang="ru-RU" sz="1600">
                <a:latin typeface="Times New Roman" pitchFamily="18" charset="0"/>
                <a:cs typeface="Times New Roman" panose="02020603050405020304" pitchFamily="18" charset="0"/>
              </a:rPr>
              <a:t>4. Речь</a:t>
            </a:r>
          </a:p>
        </p:txBody>
      </p:sp>
      <p:sp>
        <p:nvSpPr>
          <p:cNvPr id="16435" name="Freeform 51"/>
          <p:cNvSpPr>
            <a:spLocks/>
          </p:cNvSpPr>
          <p:nvPr/>
        </p:nvSpPr>
        <p:spPr bwMode="auto">
          <a:xfrm>
            <a:off x="7675563" y="1701800"/>
            <a:ext cx="1587" cy="287338"/>
          </a:xfrm>
          <a:custGeom>
            <a:avLst/>
            <a:gdLst>
              <a:gd name="T0" fmla="*/ 0 w 3"/>
              <a:gd name="T1" fmla="*/ 0 h 365"/>
              <a:gd name="T2" fmla="*/ 1587 w 3"/>
              <a:gd name="T3" fmla="*/ 287338 h 365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3" h="365">
                <a:moveTo>
                  <a:pt x="0" y="0"/>
                </a:moveTo>
                <a:lnTo>
                  <a:pt x="3" y="365"/>
                </a:lnTo>
              </a:path>
            </a:pathLst>
          </a:custGeom>
          <a:noFill/>
          <a:ln w="50800" cmpd="dbl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46"/>
          <p:cNvSpPr>
            <a:spLocks noChangeArrowheads="1"/>
          </p:cNvSpPr>
          <p:nvPr/>
        </p:nvSpPr>
        <p:spPr bwMode="auto">
          <a:xfrm>
            <a:off x="611188" y="764704"/>
            <a:ext cx="8064500" cy="3960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10000"/>
              </a:spcBef>
              <a:buFontTx/>
              <a:buNone/>
            </a:pPr>
            <a:r>
              <a:rPr lang="ru-RU" altLang="ru-RU" sz="1600" b="1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Веккер</a:t>
            </a:r>
            <a:r>
              <a:rPr lang="ru-RU" altLang="ru-RU" sz="16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Л.М.</a:t>
            </a:r>
            <a:r>
              <a:rPr lang="ru-RU" altLang="ru-RU" sz="16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Психика и реальность: единая теория психических процессов. – М., 2000.</a:t>
            </a:r>
            <a:endParaRPr lang="ru-RU" altLang="ru-RU" sz="1600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4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4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16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432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432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43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164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164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000"/>
                                        <p:tgtEl>
                                          <p:spTgt spid="164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withGroup">
                            <p:stCondLst>
                              <p:cond delay="6500"/>
                            </p:stCondLst>
                            <p:childTnLst>
                              <p:par>
                                <p:cTn id="4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1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43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43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43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1000"/>
                                        <p:tgtEl>
                                          <p:spTgt spid="164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withGroup">
                            <p:stCondLst>
                              <p:cond delay="9500"/>
                            </p:stCondLst>
                            <p:childTnLst>
                              <p:par>
                                <p:cTn id="6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withGroup">
                            <p:stCondLst>
                              <p:cond delay="10000"/>
                            </p:stCondLst>
                            <p:childTnLst>
                              <p:par>
                                <p:cTn id="6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7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1000"/>
                                        <p:tgtEl>
                                          <p:spTgt spid="16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643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643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643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1000"/>
                                        <p:tgtEl>
                                          <p:spTgt spid="16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1000"/>
                                        <p:tgtEl>
                                          <p:spTgt spid="16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1000"/>
                                        <p:tgtEl>
                                          <p:spTgt spid="16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9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1000"/>
                                        <p:tgtEl>
                                          <p:spTgt spid="164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withGroup">
                            <p:stCondLst>
                              <p:cond delay="16000"/>
                            </p:stCondLst>
                            <p:childTnLst>
                              <p:par>
                                <p:cTn id="1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4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4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6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 nodeType="afterGroup">
                            <p:stCondLst>
                              <p:cond delay="16500"/>
                            </p:stCondLst>
                            <p:childTnLst>
                              <p:par>
                                <p:cTn id="10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1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 nodeType="withGroup">
                            <p:stCondLst>
                              <p:cond delay="17500"/>
                            </p:stCondLst>
                            <p:childTnLst>
                              <p:par>
                                <p:cTn id="1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3" dur="1000"/>
                                        <p:tgtEl>
                                          <p:spTgt spid="16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 nodeType="afterGroup">
                            <p:stCondLst>
                              <p:cond delay="18500"/>
                            </p:stCondLst>
                            <p:childTnLst>
                              <p:par>
                                <p:cTn id="1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164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64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6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withGroup">
                            <p:stCondLst>
                              <p:cond delay="19000"/>
                            </p:stCondLst>
                            <p:childTnLst>
                              <p:par>
                                <p:cTn id="1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3" dur="1000"/>
                                        <p:tgtEl>
                                          <p:spTgt spid="16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6" dur="1000"/>
                                        <p:tgtEl>
                                          <p:spTgt spid="16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12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164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164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6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 nodeType="withGroup">
                            <p:stCondLst>
                              <p:cond delay="20500"/>
                            </p:stCondLst>
                            <p:childTnLst>
                              <p:par>
                                <p:cTn id="1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6" dur="1000"/>
                                        <p:tgtEl>
                                          <p:spTgt spid="16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9" dur="1000"/>
                                        <p:tgtEl>
                                          <p:spTgt spid="16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 nodeType="afterGroup">
                            <p:stCondLst>
                              <p:cond delay="21500"/>
                            </p:stCondLst>
                            <p:childTnLst>
                              <p:par>
                                <p:cTn id="14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164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164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16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 nodeType="withGroup">
                            <p:stCondLst>
                              <p:cond delay="22000"/>
                            </p:stCondLst>
                            <p:childTnLst>
                              <p:par>
                                <p:cTn id="14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9" dur="10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2" dur="1000"/>
                                        <p:tgtEl>
                                          <p:spTgt spid="16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 nodeType="afterGroup">
                            <p:stCondLst>
                              <p:cond delay="23000"/>
                            </p:stCondLst>
                            <p:childTnLst>
                              <p:par>
                                <p:cTn id="15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164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164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16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23500"/>
                            </p:stCondLst>
                            <p:childTnLst>
                              <p:par>
                                <p:cTn id="160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164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164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16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15" grpId="0" animBg="1"/>
      <p:bldP spid="16414" grpId="0" animBg="1"/>
      <p:bldP spid="16413" grpId="0" animBg="1"/>
      <p:bldP spid="16412" grpId="0" animBg="1"/>
      <p:bldP spid="16408" grpId="0" animBg="1"/>
      <p:bldP spid="16405" grpId="0" animBg="1"/>
      <p:bldP spid="16404" grpId="0" animBg="1"/>
      <p:bldP spid="16403" grpId="0" animBg="1"/>
      <p:bldP spid="16402" grpId="0" animBg="1"/>
      <p:bldP spid="16401" grpId="0" animBg="1"/>
      <p:bldP spid="16400" grpId="0" animBg="1"/>
      <p:bldP spid="16399" grpId="0" animBg="1"/>
      <p:bldP spid="16398" grpId="0" animBg="1"/>
      <p:bldP spid="16397" grpId="0" animBg="1"/>
      <p:bldP spid="16396" grpId="0" animBg="1"/>
      <p:bldP spid="16395" grpId="0" animBg="1"/>
      <p:bldP spid="16394" grpId="0" animBg="1"/>
      <p:bldP spid="16390" grpId="0"/>
      <p:bldP spid="16388" grpId="0" animBg="1"/>
      <p:bldP spid="16430" grpId="0"/>
      <p:bldP spid="16430" grpId="1"/>
      <p:bldP spid="16432" grpId="0" uiExpand="1" build="allAtOnce" animBg="1" autoUpdateAnimBg="0"/>
      <p:bldP spid="16433" grpId="0" build="allAtOnce" animBg="1"/>
      <p:bldP spid="16434" grpId="0" uiExpand="1" build="allAtOnce" animBg="1" autoUpdateAnimBg="0"/>
      <p:bldP spid="16435" grpId="0" animBg="1"/>
      <p:bldP spid="2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8" name="Text Box 10"/>
          <p:cNvSpPr txBox="1">
            <a:spLocks noChangeArrowheads="1"/>
          </p:cNvSpPr>
          <p:nvPr/>
        </p:nvSpPr>
        <p:spPr bwMode="auto">
          <a:xfrm>
            <a:off x="395288" y="1628775"/>
            <a:ext cx="1944687" cy="54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8001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2573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7145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1717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ru-RU" altLang="ru-RU" sz="1600" dirty="0">
                <a:latin typeface="Times New Roman" pitchFamily="18" charset="0"/>
                <a:cs typeface="Times New Roman" panose="02020603050405020304" pitchFamily="18" charset="0"/>
              </a:rPr>
              <a:t>Познавательные</a:t>
            </a:r>
          </a:p>
          <a:p>
            <a:pPr algn="ctr" eaLnBrk="1" hangingPunct="1">
              <a:lnSpc>
                <a:spcPct val="90000"/>
              </a:lnSpc>
            </a:pPr>
            <a:r>
              <a:rPr lang="ru-RU" altLang="ru-RU" sz="1600" dirty="0">
                <a:latin typeface="Times New Roman" pitchFamily="18" charset="0"/>
                <a:cs typeface="Times New Roman" panose="02020603050405020304" pitchFamily="18" charset="0"/>
              </a:rPr>
              <a:t>(когнитивные)</a:t>
            </a:r>
          </a:p>
        </p:txBody>
      </p:sp>
      <p:sp>
        <p:nvSpPr>
          <p:cNvPr id="7187" name="Text Box 19" descr="70%"/>
          <p:cNvSpPr txBox="1">
            <a:spLocks noChangeArrowheads="1"/>
          </p:cNvSpPr>
          <p:nvPr/>
        </p:nvSpPr>
        <p:spPr bwMode="auto">
          <a:xfrm>
            <a:off x="2484438" y="1628775"/>
            <a:ext cx="1873250" cy="54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CC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000" rIns="18000"/>
          <a:lstStyle>
            <a:lvl1pPr marL="3429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8001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2573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7145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1717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ru-RU" altLang="ru-RU" sz="1600" dirty="0" err="1">
                <a:latin typeface="Times New Roman" pitchFamily="18" charset="0"/>
                <a:cs typeface="Times New Roman" panose="02020603050405020304" pitchFamily="18" charset="0"/>
              </a:rPr>
              <a:t>Потребностно</a:t>
            </a:r>
            <a:r>
              <a:rPr lang="ru-RU" altLang="ru-RU" sz="1600" dirty="0">
                <a:latin typeface="Times New Roman" pitchFamily="18" charset="0"/>
                <a:cs typeface="Times New Roman" panose="02020603050405020304" pitchFamily="18" charset="0"/>
              </a:rPr>
              <a:t>-</a:t>
            </a:r>
          </a:p>
          <a:p>
            <a:pPr algn="ctr" eaLnBrk="1" hangingPunct="1">
              <a:lnSpc>
                <a:spcPct val="90000"/>
              </a:lnSpc>
            </a:pPr>
            <a:r>
              <a:rPr lang="ru-RU" altLang="ru-RU" sz="1600" dirty="0">
                <a:latin typeface="Times New Roman" pitchFamily="18" charset="0"/>
                <a:cs typeface="Times New Roman" panose="02020603050405020304" pitchFamily="18" charset="0"/>
              </a:rPr>
              <a:t>мотивационные</a:t>
            </a:r>
          </a:p>
        </p:txBody>
      </p:sp>
      <p:sp>
        <p:nvSpPr>
          <p:cNvPr id="7189" name="Text Box 21" descr="70%"/>
          <p:cNvSpPr txBox="1">
            <a:spLocks noChangeArrowheads="1"/>
          </p:cNvSpPr>
          <p:nvPr/>
        </p:nvSpPr>
        <p:spPr bwMode="auto">
          <a:xfrm>
            <a:off x="7234238" y="2544763"/>
            <a:ext cx="935037" cy="3603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CC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8001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2573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7145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1717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/>
            <a:r>
              <a:rPr lang="ru-RU" alt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Речь</a:t>
            </a:r>
            <a:endParaRPr lang="ru-RU" altLang="ru-RU" sz="1600" i="1" dirty="0"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7190" name="Text Box 22" descr="60%"/>
          <p:cNvSpPr txBox="1">
            <a:spLocks noChangeArrowheads="1"/>
          </p:cNvSpPr>
          <p:nvPr/>
        </p:nvSpPr>
        <p:spPr bwMode="auto">
          <a:xfrm>
            <a:off x="4054475" y="5659438"/>
            <a:ext cx="935038" cy="3603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CC99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8001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2573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7145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1717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/>
            <a:r>
              <a:rPr lang="ru-RU" altLang="ru-RU" sz="1600">
                <a:latin typeface="Times New Roman" panose="02020603050405020304" pitchFamily="18" charset="0"/>
                <a:cs typeface="Times New Roman" panose="02020603050405020304" pitchFamily="18" charset="0"/>
              </a:rPr>
              <a:t>Воля</a:t>
            </a:r>
          </a:p>
        </p:txBody>
      </p:sp>
      <p:sp>
        <p:nvSpPr>
          <p:cNvPr id="7191" name="Text Box 23" descr="70%"/>
          <p:cNvSpPr txBox="1">
            <a:spLocks noChangeArrowheads="1"/>
          </p:cNvSpPr>
          <p:nvPr/>
        </p:nvSpPr>
        <p:spPr bwMode="auto">
          <a:xfrm>
            <a:off x="7146925" y="4200525"/>
            <a:ext cx="1116013" cy="3603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CC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8001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2573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7145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1717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/>
            <a:r>
              <a:rPr lang="ru-RU" alt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Память </a:t>
            </a:r>
            <a:endParaRPr lang="ru-RU" altLang="ru-RU" sz="1600" i="1" dirty="0"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7206" name="Rectangle 38"/>
          <p:cNvSpPr>
            <a:spLocks noGrp="1" noChangeArrowheads="1"/>
          </p:cNvSpPr>
          <p:nvPr>
            <p:ph type="subTitle" idx="1"/>
          </p:nvPr>
        </p:nvSpPr>
        <p:spPr>
          <a:xfrm>
            <a:off x="354479" y="690832"/>
            <a:ext cx="8498210" cy="73955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l" eaLnBrk="1" hangingPunct="1">
              <a:lnSpc>
                <a:spcPct val="90000"/>
              </a:lnSpc>
              <a:spcBef>
                <a:spcPts val="0"/>
              </a:spcBef>
            </a:pPr>
            <a:r>
              <a:rPr lang="ru-RU" altLang="ru-RU" sz="1500" b="1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Чуприкова</a:t>
            </a:r>
            <a:r>
              <a:rPr lang="ru-RU" altLang="ru-RU" sz="15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5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Н.И.</a:t>
            </a:r>
            <a:r>
              <a:rPr lang="ru-RU" altLang="ru-RU" sz="15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Система понятий общей психологии и функциональная система </a:t>
            </a:r>
            <a:r>
              <a:rPr lang="ru-RU" altLang="ru-RU" sz="15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психической</a:t>
            </a:r>
          </a:p>
          <a:p>
            <a:pPr algn="l" eaLnBrk="1" hangingPunct="1">
              <a:lnSpc>
                <a:spcPct val="90000"/>
              </a:lnSpc>
              <a:spcBef>
                <a:spcPts val="0"/>
              </a:spcBef>
            </a:pPr>
            <a:r>
              <a:rPr lang="ru-RU" altLang="ru-RU" sz="15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регуляции </a:t>
            </a:r>
            <a:r>
              <a:rPr lang="ru-RU" altLang="ru-RU" sz="15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поведения и деятельности // Вопросы психологии. – 2007. – № 3. – С. 3-15.</a:t>
            </a:r>
          </a:p>
          <a:p>
            <a:pPr algn="l" eaLnBrk="1" hangingPunct="1">
              <a:lnSpc>
                <a:spcPct val="90000"/>
              </a:lnSpc>
              <a:spcBef>
                <a:spcPts val="0"/>
              </a:spcBef>
            </a:pPr>
            <a:r>
              <a:rPr lang="ru-RU" altLang="ru-RU" sz="1500" b="1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Чуприкова</a:t>
            </a:r>
            <a:r>
              <a:rPr lang="ru-RU" altLang="ru-RU" sz="15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Н.И.</a:t>
            </a:r>
            <a:r>
              <a:rPr lang="ru-RU" altLang="ru-RU" sz="15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Психика и психические процессы (система понятий общей психологии). – М., 2015.</a:t>
            </a:r>
          </a:p>
        </p:txBody>
      </p:sp>
      <p:sp>
        <p:nvSpPr>
          <p:cNvPr id="7208" name="Text Box 40"/>
          <p:cNvSpPr txBox="1">
            <a:spLocks noChangeArrowheads="1"/>
          </p:cNvSpPr>
          <p:nvPr/>
        </p:nvSpPr>
        <p:spPr bwMode="auto">
          <a:xfrm>
            <a:off x="557213" y="2541588"/>
            <a:ext cx="1620000" cy="162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8001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2573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7145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1717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ru-RU" altLang="ru-RU" sz="1600">
                <a:latin typeface="Times New Roman" pitchFamily="18" charset="0"/>
                <a:cs typeface="Times New Roman" panose="02020603050405020304" pitchFamily="18" charset="0"/>
              </a:rPr>
              <a:t>1. Ощущение</a:t>
            </a:r>
          </a:p>
          <a:p>
            <a:pPr eaLnBrk="1" hangingPunct="1">
              <a:lnSpc>
                <a:spcPct val="120000"/>
              </a:lnSpc>
            </a:pPr>
            <a:r>
              <a:rPr lang="ru-RU" altLang="ru-RU" sz="1600">
                <a:latin typeface="Times New Roman" pitchFamily="18" charset="0"/>
                <a:cs typeface="Times New Roman" panose="02020603050405020304" pitchFamily="18" charset="0"/>
              </a:rPr>
              <a:t>2. Восприятие</a:t>
            </a:r>
          </a:p>
          <a:p>
            <a:pPr eaLnBrk="1" hangingPunct="1">
              <a:lnSpc>
                <a:spcPct val="120000"/>
              </a:lnSpc>
            </a:pPr>
            <a:r>
              <a:rPr lang="ru-RU" altLang="ru-RU" sz="1600">
                <a:latin typeface="Times New Roman" pitchFamily="18" charset="0"/>
                <a:cs typeface="Times New Roman" panose="02020603050405020304" pitchFamily="18" charset="0"/>
              </a:rPr>
              <a:t>3. Воображение</a:t>
            </a:r>
          </a:p>
          <a:p>
            <a:pPr eaLnBrk="1" hangingPunct="1">
              <a:lnSpc>
                <a:spcPct val="120000"/>
              </a:lnSpc>
            </a:pPr>
            <a:r>
              <a:rPr lang="ru-RU" altLang="ru-RU" sz="1600">
                <a:latin typeface="Times New Roman" pitchFamily="18" charset="0"/>
                <a:cs typeface="Times New Roman" panose="02020603050405020304" pitchFamily="18" charset="0"/>
              </a:rPr>
              <a:t>4. Мышление</a:t>
            </a:r>
          </a:p>
          <a:p>
            <a:pPr eaLnBrk="1" hangingPunct="1">
              <a:lnSpc>
                <a:spcPct val="120000"/>
              </a:lnSpc>
            </a:pPr>
            <a:r>
              <a:rPr lang="ru-RU" altLang="ru-RU" sz="1600">
                <a:latin typeface="Times New Roman" pitchFamily="18" charset="0"/>
                <a:cs typeface="Times New Roman" panose="02020603050405020304" pitchFamily="18" charset="0"/>
              </a:rPr>
              <a:t>5. Внимание</a:t>
            </a:r>
          </a:p>
        </p:txBody>
      </p:sp>
      <p:sp>
        <p:nvSpPr>
          <p:cNvPr id="7209" name="Freeform 41"/>
          <p:cNvSpPr>
            <a:spLocks/>
          </p:cNvSpPr>
          <p:nvPr/>
        </p:nvSpPr>
        <p:spPr bwMode="auto">
          <a:xfrm>
            <a:off x="1358900" y="2174875"/>
            <a:ext cx="1588" cy="360363"/>
          </a:xfrm>
          <a:custGeom>
            <a:avLst/>
            <a:gdLst>
              <a:gd name="T0" fmla="*/ 0 w 3"/>
              <a:gd name="T1" fmla="*/ 0 h 365"/>
              <a:gd name="T2" fmla="*/ 1588 w 3"/>
              <a:gd name="T3" fmla="*/ 360363 h 365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3" h="365">
                <a:moveTo>
                  <a:pt x="0" y="0"/>
                </a:moveTo>
                <a:lnTo>
                  <a:pt x="3" y="365"/>
                </a:lnTo>
              </a:path>
            </a:pathLst>
          </a:custGeom>
          <a:noFill/>
          <a:ln w="50800" cmpd="dbl">
            <a:solidFill>
              <a:schemeClr val="tx1"/>
            </a:solidFill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10" name="Text Box 42" descr="50%"/>
          <p:cNvSpPr txBox="1">
            <a:spLocks noChangeArrowheads="1"/>
          </p:cNvSpPr>
          <p:nvPr/>
        </p:nvSpPr>
        <p:spPr bwMode="auto">
          <a:xfrm>
            <a:off x="4500563" y="1811338"/>
            <a:ext cx="1943100" cy="3603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FFCC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000" tIns="10800" rIns="18000" bIns="10800"/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Эмоциональные</a:t>
            </a:r>
          </a:p>
        </p:txBody>
      </p:sp>
      <p:sp>
        <p:nvSpPr>
          <p:cNvPr id="7211" name="Freeform 43"/>
          <p:cNvSpPr>
            <a:spLocks/>
          </p:cNvSpPr>
          <p:nvPr/>
        </p:nvSpPr>
        <p:spPr bwMode="auto">
          <a:xfrm>
            <a:off x="5480050" y="2171700"/>
            <a:ext cx="0" cy="360000"/>
          </a:xfrm>
          <a:custGeom>
            <a:avLst/>
            <a:gdLst>
              <a:gd name="T0" fmla="*/ 0 w 3"/>
              <a:gd name="T1" fmla="*/ 0 h 365"/>
              <a:gd name="T2" fmla="*/ 1588 w 3"/>
              <a:gd name="T3" fmla="*/ 503238 h 365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3" h="365">
                <a:moveTo>
                  <a:pt x="0" y="0"/>
                </a:moveTo>
                <a:lnTo>
                  <a:pt x="3" y="365"/>
                </a:lnTo>
              </a:path>
            </a:pathLst>
          </a:custGeom>
          <a:noFill/>
          <a:ln w="50800" cmpd="dbl">
            <a:solidFill>
              <a:schemeClr val="tx1"/>
            </a:solidFill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12" name="Text Box 44" descr="50%"/>
          <p:cNvSpPr txBox="1">
            <a:spLocks noChangeArrowheads="1"/>
          </p:cNvSpPr>
          <p:nvPr/>
        </p:nvSpPr>
        <p:spPr bwMode="auto">
          <a:xfrm>
            <a:off x="6731000" y="1809750"/>
            <a:ext cx="1944000" cy="3603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FFCC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000" tIns="10800" rIns="18000" bIns="10800"/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>
                <a:latin typeface="Times New Roman" panose="02020603050405020304" pitchFamily="18" charset="0"/>
                <a:cs typeface="Times New Roman" panose="02020603050405020304" pitchFamily="18" charset="0"/>
              </a:rPr>
              <a:t>Коммуникативные</a:t>
            </a:r>
          </a:p>
        </p:txBody>
      </p:sp>
      <p:sp>
        <p:nvSpPr>
          <p:cNvPr id="7213" name="Text Box 45" descr="50%"/>
          <p:cNvSpPr txBox="1">
            <a:spLocks noChangeArrowheads="1"/>
          </p:cNvSpPr>
          <p:nvPr/>
        </p:nvSpPr>
        <p:spPr bwMode="auto">
          <a:xfrm>
            <a:off x="6732588" y="3557588"/>
            <a:ext cx="1943100" cy="3603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FFCC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000" tIns="10800" rIns="18000" bIns="10800"/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>
                <a:latin typeface="Times New Roman" panose="02020603050405020304" pitchFamily="18" charset="0"/>
                <a:cs typeface="Times New Roman" panose="02020603050405020304" pitchFamily="18" charset="0"/>
              </a:rPr>
              <a:t>Мнемические</a:t>
            </a:r>
          </a:p>
        </p:txBody>
      </p:sp>
      <p:sp>
        <p:nvSpPr>
          <p:cNvPr id="7214" name="Freeform 46"/>
          <p:cNvSpPr>
            <a:spLocks/>
          </p:cNvSpPr>
          <p:nvPr/>
        </p:nvSpPr>
        <p:spPr bwMode="auto">
          <a:xfrm>
            <a:off x="7699375" y="2170112"/>
            <a:ext cx="0" cy="360000"/>
          </a:xfrm>
          <a:custGeom>
            <a:avLst/>
            <a:gdLst>
              <a:gd name="T0" fmla="*/ 0 w 3"/>
              <a:gd name="T1" fmla="*/ 0 h 365"/>
              <a:gd name="T2" fmla="*/ 1588 w 3"/>
              <a:gd name="T3" fmla="*/ 287337 h 365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3" h="365">
                <a:moveTo>
                  <a:pt x="0" y="0"/>
                </a:moveTo>
                <a:lnTo>
                  <a:pt x="3" y="365"/>
                </a:lnTo>
              </a:path>
            </a:pathLst>
          </a:custGeom>
          <a:noFill/>
          <a:ln w="50800" cmpd="dbl">
            <a:solidFill>
              <a:schemeClr val="tx1"/>
            </a:solidFill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15" name="Text Box 47" descr="50%"/>
          <p:cNvSpPr txBox="1">
            <a:spLocks noChangeArrowheads="1"/>
          </p:cNvSpPr>
          <p:nvPr/>
        </p:nvSpPr>
        <p:spPr bwMode="auto">
          <a:xfrm>
            <a:off x="4754563" y="2540000"/>
            <a:ext cx="1441450" cy="612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FFCC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8001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2573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7145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1717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eaLnBrk="1" hangingPunct="1"/>
            <a:r>
              <a:rPr lang="ru-RU" altLang="ru-RU" sz="1600">
                <a:latin typeface="Times New Roman" pitchFamily="18" charset="0"/>
                <a:cs typeface="Times New Roman" panose="02020603050405020304" pitchFamily="18" charset="0"/>
              </a:rPr>
              <a:t>1. Эмоции</a:t>
            </a:r>
          </a:p>
          <a:p>
            <a:pPr eaLnBrk="1" hangingPunct="1"/>
            <a:r>
              <a:rPr lang="ru-RU" altLang="ru-RU" sz="1600">
                <a:latin typeface="Times New Roman" pitchFamily="18" charset="0"/>
                <a:cs typeface="Times New Roman" panose="02020603050405020304" pitchFamily="18" charset="0"/>
              </a:rPr>
              <a:t>2. Чувства</a:t>
            </a:r>
          </a:p>
        </p:txBody>
      </p:sp>
      <p:sp>
        <p:nvSpPr>
          <p:cNvPr id="7216" name="Freeform 48"/>
          <p:cNvSpPr>
            <a:spLocks/>
          </p:cNvSpPr>
          <p:nvPr/>
        </p:nvSpPr>
        <p:spPr bwMode="auto">
          <a:xfrm>
            <a:off x="7707313" y="3916363"/>
            <a:ext cx="1587" cy="287337"/>
          </a:xfrm>
          <a:custGeom>
            <a:avLst/>
            <a:gdLst>
              <a:gd name="T0" fmla="*/ 0 w 3"/>
              <a:gd name="T1" fmla="*/ 0 h 365"/>
              <a:gd name="T2" fmla="*/ 1587 w 3"/>
              <a:gd name="T3" fmla="*/ 287337 h 365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3" h="365">
                <a:moveTo>
                  <a:pt x="0" y="0"/>
                </a:moveTo>
                <a:lnTo>
                  <a:pt x="3" y="365"/>
                </a:lnTo>
              </a:path>
            </a:pathLst>
          </a:custGeom>
          <a:noFill/>
          <a:ln w="50800" cmpd="dbl">
            <a:solidFill>
              <a:schemeClr val="tx1"/>
            </a:solidFill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17" name="Text Box 49" descr="70%"/>
          <p:cNvSpPr txBox="1">
            <a:spLocks noChangeArrowheads="1"/>
          </p:cNvSpPr>
          <p:nvPr/>
        </p:nvSpPr>
        <p:spPr bwMode="auto">
          <a:xfrm>
            <a:off x="395288" y="4937125"/>
            <a:ext cx="8280400" cy="3921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CC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000" rIns="18000"/>
          <a:lstStyle>
            <a:lvl1pPr marL="3429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8001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2573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7145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1717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/>
            <a:r>
              <a:rPr lang="ru-RU" altLang="ru-RU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н т е г р а ц и о н </a:t>
            </a:r>
            <a:r>
              <a:rPr lang="ru-RU" altLang="ru-RU" sz="1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altLang="ru-RU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 – р е г у л я т о р н ы е</a:t>
            </a:r>
          </a:p>
        </p:txBody>
      </p:sp>
      <p:sp>
        <p:nvSpPr>
          <p:cNvPr id="7218" name="Freeform 50"/>
          <p:cNvSpPr>
            <a:spLocks/>
          </p:cNvSpPr>
          <p:nvPr/>
        </p:nvSpPr>
        <p:spPr bwMode="auto">
          <a:xfrm>
            <a:off x="4524375" y="5337175"/>
            <a:ext cx="1588" cy="324000"/>
          </a:xfrm>
          <a:custGeom>
            <a:avLst/>
            <a:gdLst>
              <a:gd name="T0" fmla="*/ 0 w 3"/>
              <a:gd name="T1" fmla="*/ 0 h 365"/>
              <a:gd name="T2" fmla="*/ 1588 w 3"/>
              <a:gd name="T3" fmla="*/ 287338 h 365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3" h="365">
                <a:moveTo>
                  <a:pt x="0" y="0"/>
                </a:moveTo>
                <a:lnTo>
                  <a:pt x="3" y="365"/>
                </a:lnTo>
              </a:path>
            </a:pathLst>
          </a:custGeom>
          <a:noFill/>
          <a:ln w="50800" cmpd="dbl">
            <a:solidFill>
              <a:schemeClr val="tx1"/>
            </a:solidFill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23" name="Freeform 55"/>
          <p:cNvSpPr>
            <a:spLocks/>
          </p:cNvSpPr>
          <p:nvPr/>
        </p:nvSpPr>
        <p:spPr bwMode="auto">
          <a:xfrm>
            <a:off x="1358900" y="4164261"/>
            <a:ext cx="1588" cy="774000"/>
          </a:xfrm>
          <a:custGeom>
            <a:avLst/>
            <a:gdLst>
              <a:gd name="T0" fmla="*/ 1588 w 5"/>
              <a:gd name="T1" fmla="*/ 0 h 628"/>
              <a:gd name="T2" fmla="*/ 0 w 5"/>
              <a:gd name="T3" fmla="*/ 576262 h 628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5" h="628">
                <a:moveTo>
                  <a:pt x="5" y="0"/>
                </a:moveTo>
                <a:lnTo>
                  <a:pt x="0" y="628"/>
                </a:lnTo>
              </a:path>
            </a:pathLst>
          </a:custGeom>
          <a:noFill/>
          <a:ln w="50800" cap="flat" cmpd="dbl">
            <a:solidFill>
              <a:schemeClr val="tx1"/>
            </a:solidFill>
            <a:prstDash val="solid"/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24" name="Freeform 56"/>
          <p:cNvSpPr>
            <a:spLocks/>
          </p:cNvSpPr>
          <p:nvPr/>
        </p:nvSpPr>
        <p:spPr bwMode="auto">
          <a:xfrm>
            <a:off x="3409950" y="3841998"/>
            <a:ext cx="0" cy="1080000"/>
          </a:xfrm>
          <a:custGeom>
            <a:avLst/>
            <a:gdLst>
              <a:gd name="T0" fmla="*/ 0 w 1"/>
              <a:gd name="T1" fmla="*/ 0 h 299"/>
              <a:gd name="T2" fmla="*/ 0 w 1"/>
              <a:gd name="T3" fmla="*/ 935038 h 299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" h="299">
                <a:moveTo>
                  <a:pt x="0" y="0"/>
                </a:moveTo>
                <a:lnTo>
                  <a:pt x="0" y="299"/>
                </a:lnTo>
              </a:path>
            </a:pathLst>
          </a:custGeom>
          <a:noFill/>
          <a:ln w="50800" cap="flat" cmpd="dbl">
            <a:solidFill>
              <a:schemeClr val="tx1"/>
            </a:solidFill>
            <a:prstDash val="solid"/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25" name="Freeform 57"/>
          <p:cNvSpPr>
            <a:spLocks/>
          </p:cNvSpPr>
          <p:nvPr/>
        </p:nvSpPr>
        <p:spPr bwMode="auto">
          <a:xfrm>
            <a:off x="6477000" y="2905123"/>
            <a:ext cx="1225550" cy="2030400"/>
          </a:xfrm>
          <a:custGeom>
            <a:avLst/>
            <a:gdLst>
              <a:gd name="T0" fmla="*/ 1225550 w 772"/>
              <a:gd name="T1" fmla="*/ 0 h 1404"/>
              <a:gd name="T2" fmla="*/ 1225550 w 772"/>
              <a:gd name="T3" fmla="*/ 393700 h 1404"/>
              <a:gd name="T4" fmla="*/ 0 w 772"/>
              <a:gd name="T5" fmla="*/ 393700 h 1404"/>
              <a:gd name="T6" fmla="*/ 0 w 772"/>
              <a:gd name="T7" fmla="*/ 2228850 h 1404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772" h="1404">
                <a:moveTo>
                  <a:pt x="772" y="0"/>
                </a:moveTo>
                <a:lnTo>
                  <a:pt x="772" y="248"/>
                </a:lnTo>
                <a:lnTo>
                  <a:pt x="0" y="248"/>
                </a:lnTo>
                <a:lnTo>
                  <a:pt x="0" y="1404"/>
                </a:lnTo>
              </a:path>
            </a:pathLst>
          </a:custGeom>
          <a:noFill/>
          <a:ln w="50800" cap="flat" cmpd="dbl">
            <a:solidFill>
              <a:schemeClr val="tx1"/>
            </a:solidFill>
            <a:prstDash val="solid"/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27" name="Freeform 59"/>
          <p:cNvSpPr>
            <a:spLocks/>
          </p:cNvSpPr>
          <p:nvPr/>
        </p:nvSpPr>
        <p:spPr bwMode="auto">
          <a:xfrm>
            <a:off x="7712075" y="4562475"/>
            <a:ext cx="1588" cy="360000"/>
          </a:xfrm>
          <a:custGeom>
            <a:avLst/>
            <a:gdLst>
              <a:gd name="T0" fmla="*/ 1588 w 5"/>
              <a:gd name="T1" fmla="*/ 0 h 628"/>
              <a:gd name="T2" fmla="*/ 0 w 5"/>
              <a:gd name="T3" fmla="*/ 449263 h 628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5" h="628">
                <a:moveTo>
                  <a:pt x="5" y="0"/>
                </a:moveTo>
                <a:lnTo>
                  <a:pt x="0" y="628"/>
                </a:lnTo>
              </a:path>
            </a:pathLst>
          </a:custGeom>
          <a:noFill/>
          <a:ln w="50800" cap="flat" cmpd="dbl">
            <a:solidFill>
              <a:schemeClr val="tx1"/>
            </a:solidFill>
            <a:prstDash val="solid"/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28" name="Freeform 60"/>
          <p:cNvSpPr>
            <a:spLocks/>
          </p:cNvSpPr>
          <p:nvPr/>
        </p:nvSpPr>
        <p:spPr bwMode="auto">
          <a:xfrm>
            <a:off x="5480050" y="3149600"/>
            <a:ext cx="1588" cy="1785600"/>
          </a:xfrm>
          <a:custGeom>
            <a:avLst/>
            <a:gdLst>
              <a:gd name="T0" fmla="*/ 0 w 1"/>
              <a:gd name="T1" fmla="*/ 0 h 996"/>
              <a:gd name="T2" fmla="*/ 0 w 1"/>
              <a:gd name="T3" fmla="*/ 1652588 h 996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" h="996">
                <a:moveTo>
                  <a:pt x="0" y="0"/>
                </a:moveTo>
                <a:lnTo>
                  <a:pt x="0" y="996"/>
                </a:lnTo>
              </a:path>
            </a:pathLst>
          </a:custGeom>
          <a:noFill/>
          <a:ln w="50800" cap="flat" cmpd="dbl">
            <a:solidFill>
              <a:schemeClr val="tx1"/>
            </a:solidFill>
            <a:prstDash val="solid"/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29" name="Text Box 61"/>
          <p:cNvSpPr txBox="1">
            <a:spLocks noChangeArrowheads="1"/>
          </p:cNvSpPr>
          <p:nvPr/>
        </p:nvSpPr>
        <p:spPr bwMode="auto">
          <a:xfrm>
            <a:off x="2608263" y="2541588"/>
            <a:ext cx="1620000" cy="1296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8001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2573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7145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1717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ru-RU" altLang="ru-RU" sz="1600">
                <a:latin typeface="Times New Roman" pitchFamily="18" charset="0"/>
                <a:cs typeface="Times New Roman" panose="02020603050405020304" pitchFamily="18" charset="0"/>
              </a:rPr>
              <a:t>1. Потребности</a:t>
            </a:r>
          </a:p>
          <a:p>
            <a:pPr eaLnBrk="1" hangingPunct="1">
              <a:lnSpc>
                <a:spcPct val="120000"/>
              </a:lnSpc>
            </a:pPr>
            <a:r>
              <a:rPr lang="ru-RU" altLang="ru-RU" sz="1600">
                <a:latin typeface="Times New Roman" pitchFamily="18" charset="0"/>
                <a:cs typeface="Times New Roman" panose="02020603050405020304" pitchFamily="18" charset="0"/>
              </a:rPr>
              <a:t>2. Мотивации</a:t>
            </a:r>
          </a:p>
          <a:p>
            <a:pPr eaLnBrk="1" hangingPunct="1">
              <a:lnSpc>
                <a:spcPct val="120000"/>
              </a:lnSpc>
            </a:pPr>
            <a:r>
              <a:rPr lang="ru-RU" altLang="ru-RU" sz="1600">
                <a:latin typeface="Times New Roman" pitchFamily="18" charset="0"/>
                <a:cs typeface="Times New Roman" panose="02020603050405020304" pitchFamily="18" charset="0"/>
              </a:rPr>
              <a:t>3. Влечения</a:t>
            </a:r>
          </a:p>
          <a:p>
            <a:pPr eaLnBrk="1" hangingPunct="1">
              <a:lnSpc>
                <a:spcPct val="120000"/>
              </a:lnSpc>
            </a:pPr>
            <a:r>
              <a:rPr lang="ru-RU" altLang="ru-RU" sz="1600">
                <a:latin typeface="Times New Roman" pitchFamily="18" charset="0"/>
                <a:cs typeface="Times New Roman" panose="02020603050405020304" pitchFamily="18" charset="0"/>
              </a:rPr>
              <a:t>4. Желания</a:t>
            </a:r>
          </a:p>
        </p:txBody>
      </p:sp>
      <p:sp>
        <p:nvSpPr>
          <p:cNvPr id="7230" name="Freeform 62"/>
          <p:cNvSpPr>
            <a:spLocks/>
          </p:cNvSpPr>
          <p:nvPr/>
        </p:nvSpPr>
        <p:spPr bwMode="auto">
          <a:xfrm>
            <a:off x="3419475" y="2176289"/>
            <a:ext cx="0" cy="360363"/>
          </a:xfrm>
          <a:custGeom>
            <a:avLst/>
            <a:gdLst>
              <a:gd name="T0" fmla="*/ 0 w 3"/>
              <a:gd name="T1" fmla="*/ 0 h 365"/>
              <a:gd name="T2" fmla="*/ 1588 w 3"/>
              <a:gd name="T3" fmla="*/ 360363 h 365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3" h="365">
                <a:moveTo>
                  <a:pt x="0" y="0"/>
                </a:moveTo>
                <a:lnTo>
                  <a:pt x="3" y="365"/>
                </a:lnTo>
              </a:path>
            </a:pathLst>
          </a:custGeom>
          <a:noFill/>
          <a:ln w="50800" cmpd="dbl">
            <a:solidFill>
              <a:schemeClr val="tx1"/>
            </a:solidFill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405303"/>
            <a:ext cx="7704856" cy="28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alt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Рациональная классификация психических процессов </a:t>
            </a:r>
            <a:endParaRPr lang="ru-RU" alt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72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72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72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withGroup">
                            <p:stCondLst>
                              <p:cond delay="35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1000"/>
                                        <p:tgtEl>
                                          <p:spTgt spid="7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208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208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20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000"/>
                                        <p:tgtEl>
                                          <p:spTgt spid="72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72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1000"/>
                                        <p:tgtEl>
                                          <p:spTgt spid="72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0"/>
                                        <p:tgtEl>
                                          <p:spTgt spid="72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000"/>
                                        <p:tgtEl>
                                          <p:spTgt spid="72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withGroup">
                            <p:stCondLst>
                              <p:cond delay="10500"/>
                            </p:stCondLst>
                            <p:childTnLst>
                              <p:par>
                                <p:cTn id="5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1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1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1000"/>
                                        <p:tgtEl>
                                          <p:spTgt spid="7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229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7229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22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1000"/>
                                        <p:tgtEl>
                                          <p:spTgt spid="72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1350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1000"/>
                                        <p:tgtEl>
                                          <p:spTgt spid="72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145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1000"/>
                                        <p:tgtEl>
                                          <p:spTgt spid="72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15500"/>
                            </p:stCondLst>
                            <p:childTnLst>
                              <p:par>
                                <p:cTn id="8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1000"/>
                                        <p:tgtEl>
                                          <p:spTgt spid="72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withGroup">
                            <p:stCondLst>
                              <p:cond delay="16500"/>
                            </p:stCondLst>
                            <p:childTnLst>
                              <p:par>
                                <p:cTn id="9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72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72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7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9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1000"/>
                                        <p:tgtEl>
                                          <p:spTgt spid="7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1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721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721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721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 nodeType="afterGroup">
                            <p:stCondLst>
                              <p:cond delay="18500"/>
                            </p:stCondLst>
                            <p:childTnLst>
                              <p:par>
                                <p:cTn id="10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1000"/>
                                        <p:tgtEl>
                                          <p:spTgt spid="72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 nodeType="afterGroup">
                            <p:stCondLst>
                              <p:cond delay="19500"/>
                            </p:stCondLst>
                            <p:childTnLst>
                              <p:par>
                                <p:cTn id="1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1000"/>
                                        <p:tgtEl>
                                          <p:spTgt spid="72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 nodeType="withGroup">
                            <p:stCondLst>
                              <p:cond delay="20500"/>
                            </p:stCondLst>
                            <p:childTnLst>
                              <p:par>
                                <p:cTn id="1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72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72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1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3" dur="1000"/>
                                        <p:tgtEl>
                                          <p:spTgt spid="7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1000"/>
                                        <p:tgtEl>
                                          <p:spTgt spid="7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 nodeType="afterGroup">
                            <p:stCondLst>
                              <p:cond delay="23000"/>
                            </p:stCondLst>
                            <p:childTnLst>
                              <p:par>
                                <p:cTn id="1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7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7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7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 nodeType="afterGroup">
                            <p:stCondLst>
                              <p:cond delay="23500"/>
                            </p:stCondLst>
                            <p:childTnLst>
                              <p:par>
                                <p:cTn id="1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7" dur="1000"/>
                                        <p:tgtEl>
                                          <p:spTgt spid="7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 nodeType="afterGroup">
                            <p:stCondLst>
                              <p:cond delay="24500"/>
                            </p:stCondLst>
                            <p:childTnLst>
                              <p:par>
                                <p:cTn id="1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1" dur="500"/>
                                        <p:tgtEl>
                                          <p:spTgt spid="7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 nodeType="withGroup">
                            <p:stCondLst>
                              <p:cond delay="25000"/>
                            </p:stCondLst>
                            <p:childTnLst>
                              <p:par>
                                <p:cTn id="1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5" dur="1000"/>
                                        <p:tgtEl>
                                          <p:spTgt spid="7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8" dur="1000"/>
                                        <p:tgtEl>
                                          <p:spTgt spid="7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1" dur="1000"/>
                                        <p:tgtEl>
                                          <p:spTgt spid="7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4" dur="1000"/>
                                        <p:tgtEl>
                                          <p:spTgt spid="7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7" dur="1000"/>
                                        <p:tgtEl>
                                          <p:spTgt spid="7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 nodeType="afterGroup">
                            <p:stCondLst>
                              <p:cond delay="26000"/>
                            </p:stCondLst>
                            <p:childTnLst>
                              <p:par>
                                <p:cTn id="15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7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7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7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 nodeType="afterGroup">
                            <p:stCondLst>
                              <p:cond delay="26500"/>
                            </p:stCondLst>
                            <p:childTnLst>
                              <p:par>
                                <p:cTn id="1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7" dur="500"/>
                                        <p:tgtEl>
                                          <p:spTgt spid="7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 nodeType="afterGroup">
                            <p:stCondLst>
                              <p:cond delay="27000"/>
                            </p:stCondLst>
                            <p:childTnLst>
                              <p:par>
                                <p:cTn id="16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71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71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7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27500"/>
                            </p:stCondLst>
                            <p:childTnLst>
                              <p:par>
                                <p:cTn id="175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8" grpId="0" animBg="1"/>
      <p:bldP spid="7187" grpId="0" animBg="1"/>
      <p:bldP spid="7189" grpId="0" animBg="1"/>
      <p:bldP spid="7190" grpId="0" animBg="1"/>
      <p:bldP spid="7191" grpId="0" animBg="1"/>
      <p:bldP spid="7208" grpId="0" uiExpand="1" build="allAtOnce" animBg="1" autoUpdateAnimBg="0"/>
      <p:bldP spid="7209" grpId="0" animBg="1"/>
      <p:bldP spid="7210" grpId="0" animBg="1"/>
      <p:bldP spid="7211" grpId="0" animBg="1"/>
      <p:bldP spid="7212" grpId="0" animBg="1"/>
      <p:bldP spid="7213" grpId="0" animBg="1"/>
      <p:bldP spid="7214" grpId="0" animBg="1"/>
      <p:bldP spid="7215" grpId="0" uiExpand="1" build="allAtOnce" animBg="1"/>
      <p:bldP spid="7216" grpId="0" animBg="1"/>
      <p:bldP spid="7217" grpId="0" animBg="1"/>
      <p:bldP spid="7218" grpId="0" animBg="1"/>
      <p:bldP spid="7223" grpId="0" animBg="1"/>
      <p:bldP spid="7224" grpId="0" animBg="1"/>
      <p:bldP spid="7225" grpId="0" animBg="1"/>
      <p:bldP spid="7227" grpId="0" animBg="1"/>
      <p:bldP spid="7228" grpId="0" animBg="1"/>
      <p:bldP spid="7229" grpId="0" uiExpand="1" build="allAtOnce" animBg="1" autoUpdateAnimBg="0"/>
      <p:bldP spid="7230" grpId="0" animBg="1"/>
      <p:bldP spid="4" grpId="0"/>
      <p:bldP spid="4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1154113" y="1412875"/>
            <a:ext cx="1800000" cy="3603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000" tIns="10800" rIns="18000" bIns="10800" anchor="ctr" anchorCtr="0"/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Познавательные</a:t>
            </a:r>
          </a:p>
        </p:txBody>
      </p:sp>
      <p:sp>
        <p:nvSpPr>
          <p:cNvPr id="10243" name="Text Box 3" descr="50%"/>
          <p:cNvSpPr txBox="1">
            <a:spLocks noChangeArrowheads="1"/>
          </p:cNvSpPr>
          <p:nvPr/>
        </p:nvSpPr>
        <p:spPr bwMode="auto">
          <a:xfrm>
            <a:off x="3757613" y="1412875"/>
            <a:ext cx="1800000" cy="3603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FFCC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000" tIns="10800" rIns="18000" bIns="10800" anchor="ctr" anchorCtr="0"/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>
                <a:latin typeface="Times New Roman" panose="02020603050405020304" pitchFamily="18" charset="0"/>
                <a:cs typeface="Times New Roman" panose="02020603050405020304" pitchFamily="18" charset="0"/>
              </a:rPr>
              <a:t>Эмоциональные</a:t>
            </a:r>
          </a:p>
        </p:txBody>
      </p:sp>
      <p:sp>
        <p:nvSpPr>
          <p:cNvPr id="10244" name="Text Box 4" descr="60%"/>
          <p:cNvSpPr txBox="1">
            <a:spLocks noChangeArrowheads="1"/>
          </p:cNvSpPr>
          <p:nvPr/>
        </p:nvSpPr>
        <p:spPr bwMode="auto">
          <a:xfrm>
            <a:off x="6452761" y="1409700"/>
            <a:ext cx="1800000" cy="3603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CC99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000" tIns="10800" rIns="18000" bIns="10800" anchor="ctr" anchorCtr="0"/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>
                <a:latin typeface="Times New Roman" panose="02020603050405020304" pitchFamily="18" charset="0"/>
                <a:cs typeface="Times New Roman" panose="02020603050405020304" pitchFamily="18" charset="0"/>
              </a:rPr>
              <a:t>Волевые</a:t>
            </a:r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971600" y="2046288"/>
            <a:ext cx="2520280" cy="23764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8001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2573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7145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1717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eaLnBrk="1" hangingPunct="1">
              <a:lnSpc>
                <a:spcPct val="114000"/>
              </a:lnSpc>
            </a:pPr>
            <a:r>
              <a:rPr lang="ru-RU" altLang="ru-RU" sz="1600" dirty="0">
                <a:latin typeface="Times New Roman" pitchFamily="18" charset="0"/>
                <a:cs typeface="Times New Roman" panose="02020603050405020304" pitchFamily="18" charset="0"/>
              </a:rPr>
              <a:t>1. Ощущение</a:t>
            </a:r>
          </a:p>
          <a:p>
            <a:pPr eaLnBrk="1" hangingPunct="1">
              <a:lnSpc>
                <a:spcPct val="114000"/>
              </a:lnSpc>
            </a:pPr>
            <a:r>
              <a:rPr lang="ru-RU" altLang="ru-RU" sz="1600" dirty="0">
                <a:latin typeface="Times New Roman" pitchFamily="18" charset="0"/>
                <a:cs typeface="Times New Roman" panose="02020603050405020304" pitchFamily="18" charset="0"/>
              </a:rPr>
              <a:t>2. Восприятие</a:t>
            </a:r>
          </a:p>
          <a:p>
            <a:pPr eaLnBrk="1" hangingPunct="1">
              <a:lnSpc>
                <a:spcPct val="114000"/>
              </a:lnSpc>
            </a:pPr>
            <a:r>
              <a:rPr lang="ru-RU" altLang="ru-RU" sz="1600" dirty="0">
                <a:latin typeface="Times New Roman" pitchFamily="18" charset="0"/>
                <a:cs typeface="Times New Roman" panose="02020603050405020304" pitchFamily="18" charset="0"/>
              </a:rPr>
              <a:t>3. Мышление</a:t>
            </a:r>
          </a:p>
          <a:p>
            <a:pPr eaLnBrk="1" hangingPunct="1">
              <a:lnSpc>
                <a:spcPct val="114000"/>
              </a:lnSpc>
            </a:pPr>
            <a:r>
              <a:rPr lang="ru-RU" altLang="ru-RU" sz="1600" dirty="0">
                <a:latin typeface="Times New Roman" pitchFamily="18" charset="0"/>
                <a:cs typeface="Times New Roman" panose="02020603050405020304" pitchFamily="18" charset="0"/>
              </a:rPr>
              <a:t>4. Сознание</a:t>
            </a:r>
          </a:p>
          <a:p>
            <a:pPr algn="ctr" eaLnBrk="1" hangingPunct="1">
              <a:lnSpc>
                <a:spcPct val="114000"/>
              </a:lnSpc>
            </a:pPr>
            <a:r>
              <a:rPr lang="ru-RU" altLang="ru-RU" sz="1600" i="1" dirty="0">
                <a:latin typeface="Times New Roman" pitchFamily="18" charset="0"/>
                <a:cs typeface="Times New Roman" panose="02020603050405020304" pitchFamily="18" charset="0"/>
              </a:rPr>
              <a:t>«Сквозные</a:t>
            </a:r>
            <a:r>
              <a:rPr lang="ru-RU" altLang="ru-RU" sz="1600" i="1" dirty="0" smtClean="0">
                <a:latin typeface="Times New Roman" pitchFamily="18" charset="0"/>
                <a:cs typeface="Times New Roman" panose="02020603050405020304" pitchFamily="18" charset="0"/>
              </a:rPr>
              <a:t>»:</a:t>
            </a:r>
          </a:p>
          <a:p>
            <a:pPr eaLnBrk="1" hangingPunct="1">
              <a:lnSpc>
                <a:spcPct val="114000"/>
              </a:lnSpc>
            </a:pPr>
            <a:r>
              <a:rPr lang="ru-RU" alt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Память  </a:t>
            </a:r>
            <a:r>
              <a:rPr lang="ru-RU" alt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alt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Воображение</a:t>
            </a:r>
            <a:endParaRPr lang="ru-RU" alt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30000"/>
              </a:spcBef>
            </a:pPr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</a:p>
          <a:p>
            <a:pPr eaLnBrk="1" hangingPunct="1"/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alt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Представление</a:t>
            </a:r>
            <a:endParaRPr lang="ru-RU" alt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46" name="Text Box 6" descr="50%"/>
          <p:cNvSpPr txBox="1">
            <a:spLocks noChangeArrowheads="1"/>
          </p:cNvSpPr>
          <p:nvPr/>
        </p:nvSpPr>
        <p:spPr bwMode="auto">
          <a:xfrm>
            <a:off x="3897313" y="2046288"/>
            <a:ext cx="1609650" cy="101314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FFCC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rIns="18000"/>
          <a:lstStyle>
            <a:lvl1pPr marL="3429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8001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2573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7145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1717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ru-RU" altLang="ru-RU" sz="1600">
                <a:latin typeface="Times New Roman" pitchFamily="18" charset="0"/>
                <a:cs typeface="Times New Roman" panose="02020603050405020304" pitchFamily="18" charset="0"/>
              </a:rPr>
              <a:t>1. Эмоция</a:t>
            </a:r>
          </a:p>
          <a:p>
            <a:pPr eaLnBrk="1" hangingPunct="1">
              <a:lnSpc>
                <a:spcPct val="120000"/>
              </a:lnSpc>
            </a:pPr>
            <a:r>
              <a:rPr lang="ru-RU" altLang="ru-RU" sz="1600">
                <a:latin typeface="Times New Roman" pitchFamily="18" charset="0"/>
                <a:cs typeface="Times New Roman" panose="02020603050405020304" pitchFamily="18" charset="0"/>
              </a:rPr>
              <a:t>2. Чувство</a:t>
            </a:r>
          </a:p>
          <a:p>
            <a:pPr eaLnBrk="1" hangingPunct="1">
              <a:lnSpc>
                <a:spcPct val="120000"/>
              </a:lnSpc>
            </a:pPr>
            <a:r>
              <a:rPr lang="ru-RU" altLang="ru-RU" sz="1600">
                <a:latin typeface="Times New Roman" pitchFamily="18" charset="0"/>
                <a:cs typeface="Times New Roman" panose="02020603050405020304" pitchFamily="18" charset="0"/>
              </a:rPr>
              <a:t>3. Переживание</a:t>
            </a:r>
          </a:p>
        </p:txBody>
      </p:sp>
      <p:sp>
        <p:nvSpPr>
          <p:cNvPr id="10247" name="Text Box 7" descr="60%"/>
          <p:cNvSpPr txBox="1">
            <a:spLocks noChangeArrowheads="1"/>
          </p:cNvSpPr>
          <p:nvPr/>
        </p:nvSpPr>
        <p:spPr bwMode="auto">
          <a:xfrm>
            <a:off x="5984876" y="2046289"/>
            <a:ext cx="2763588" cy="734639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CC99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8001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2573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7145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1717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ru-RU" altLang="ru-RU" sz="1600" dirty="0">
                <a:latin typeface="Times New Roman" pitchFamily="18" charset="0"/>
                <a:cs typeface="Times New Roman" panose="02020603050405020304" pitchFamily="18" charset="0"/>
              </a:rPr>
              <a:t>1. Простой </a:t>
            </a:r>
            <a:r>
              <a:rPr lang="ru-RU" altLang="ru-RU" sz="1600" dirty="0" smtClean="0">
                <a:latin typeface="Times New Roman" pitchFamily="18" charset="0"/>
                <a:cs typeface="Times New Roman" panose="02020603050405020304" pitchFamily="18" charset="0"/>
              </a:rPr>
              <a:t>волевой процесс</a:t>
            </a:r>
            <a:endParaRPr lang="ru-RU" altLang="ru-RU" sz="1600" dirty="0">
              <a:latin typeface="Times New Roman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ru-RU" altLang="ru-RU" sz="1600" dirty="0">
                <a:latin typeface="Times New Roman" pitchFamily="18" charset="0"/>
                <a:cs typeface="Times New Roman" panose="02020603050405020304" pitchFamily="18" charset="0"/>
              </a:rPr>
              <a:t>2. Сложный </a:t>
            </a:r>
            <a:r>
              <a:rPr lang="ru-RU" altLang="ru-RU" sz="1600" dirty="0" smtClean="0">
                <a:latin typeface="Times New Roman" pitchFamily="18" charset="0"/>
                <a:cs typeface="Times New Roman" panose="02020603050405020304" pitchFamily="18" charset="0"/>
              </a:rPr>
              <a:t>волевой процесс</a:t>
            </a:r>
            <a:endParaRPr lang="ru-RU" altLang="ru-RU" sz="1600" dirty="0"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10248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679595" y="700429"/>
            <a:ext cx="8122557" cy="504056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l" eaLnBrk="1" hangingPunct="1">
              <a:lnSpc>
                <a:spcPct val="90000"/>
              </a:lnSpc>
              <a:spcBef>
                <a:spcPts val="0"/>
              </a:spcBef>
            </a:pPr>
            <a:r>
              <a:rPr lang="ru-RU" altLang="ru-RU" sz="15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Корниенко </a:t>
            </a:r>
            <a:r>
              <a:rPr lang="ru-RU" altLang="ru-RU" sz="15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А.Ф.</a:t>
            </a:r>
            <a:r>
              <a:rPr lang="ru-RU" altLang="ru-RU" sz="15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Психика и психические процессы: Единая система психологических понятий </a:t>
            </a:r>
            <a:endParaRPr lang="ru-RU" altLang="ru-RU" sz="1500" dirty="0" smtClean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eaLnBrk="1" hangingPunct="1">
              <a:lnSpc>
                <a:spcPct val="90000"/>
              </a:lnSpc>
              <a:spcBef>
                <a:spcPts val="0"/>
              </a:spcBef>
            </a:pPr>
            <a:r>
              <a:rPr lang="ru-RU" altLang="ru-RU" sz="15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общей </a:t>
            </a:r>
            <a:r>
              <a:rPr lang="ru-RU" altLang="ru-RU" sz="15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психологии // Российский научный журнал. 2009. – № 4 (11). – С. 78-89.</a:t>
            </a:r>
            <a:r>
              <a:rPr lang="ru-RU" altLang="ru-RU" sz="15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0249" name="Freeform 9"/>
          <p:cNvSpPr>
            <a:spLocks/>
          </p:cNvSpPr>
          <p:nvPr/>
        </p:nvSpPr>
        <p:spPr bwMode="auto">
          <a:xfrm>
            <a:off x="2047875" y="1773238"/>
            <a:ext cx="0" cy="287337"/>
          </a:xfrm>
          <a:custGeom>
            <a:avLst/>
            <a:gdLst>
              <a:gd name="T0" fmla="*/ 0 w 3"/>
              <a:gd name="T1" fmla="*/ 0 h 365"/>
              <a:gd name="T2" fmla="*/ 1588 w 3"/>
              <a:gd name="T3" fmla="*/ 287337 h 365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3" h="365">
                <a:moveTo>
                  <a:pt x="0" y="0"/>
                </a:moveTo>
                <a:lnTo>
                  <a:pt x="3" y="365"/>
                </a:lnTo>
              </a:path>
            </a:pathLst>
          </a:custGeom>
          <a:noFill/>
          <a:ln w="50800" cmpd="dbl">
            <a:solidFill>
              <a:schemeClr val="tx1"/>
            </a:solidFill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50" name="Freeform 10"/>
          <p:cNvSpPr>
            <a:spLocks/>
          </p:cNvSpPr>
          <p:nvPr/>
        </p:nvSpPr>
        <p:spPr bwMode="auto">
          <a:xfrm>
            <a:off x="4699000" y="1773238"/>
            <a:ext cx="0" cy="287337"/>
          </a:xfrm>
          <a:custGeom>
            <a:avLst/>
            <a:gdLst>
              <a:gd name="T0" fmla="*/ 0 w 3"/>
              <a:gd name="T1" fmla="*/ 0 h 365"/>
              <a:gd name="T2" fmla="*/ 1588 w 3"/>
              <a:gd name="T3" fmla="*/ 287337 h 365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3" h="365">
                <a:moveTo>
                  <a:pt x="0" y="0"/>
                </a:moveTo>
                <a:lnTo>
                  <a:pt x="3" y="365"/>
                </a:lnTo>
              </a:path>
            </a:pathLst>
          </a:custGeom>
          <a:noFill/>
          <a:ln w="50800" cmpd="dbl">
            <a:solidFill>
              <a:schemeClr val="tx1"/>
            </a:solidFill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51" name="Freeform 11"/>
          <p:cNvSpPr>
            <a:spLocks/>
          </p:cNvSpPr>
          <p:nvPr/>
        </p:nvSpPr>
        <p:spPr bwMode="auto">
          <a:xfrm>
            <a:off x="7359223" y="1774825"/>
            <a:ext cx="0" cy="269875"/>
          </a:xfrm>
          <a:custGeom>
            <a:avLst/>
            <a:gdLst>
              <a:gd name="T0" fmla="*/ 0 w 3"/>
              <a:gd name="T1" fmla="*/ 0 h 365"/>
              <a:gd name="T2" fmla="*/ 1587 w 3"/>
              <a:gd name="T3" fmla="*/ 269875 h 365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3" h="365">
                <a:moveTo>
                  <a:pt x="0" y="0"/>
                </a:moveTo>
                <a:lnTo>
                  <a:pt x="3" y="365"/>
                </a:lnTo>
              </a:path>
            </a:pathLst>
          </a:custGeom>
          <a:noFill/>
          <a:ln w="50800" cmpd="dbl">
            <a:solidFill>
              <a:schemeClr val="tx1"/>
            </a:solidFill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52" name="Freeform 12"/>
          <p:cNvSpPr>
            <a:spLocks/>
          </p:cNvSpPr>
          <p:nvPr/>
        </p:nvSpPr>
        <p:spPr bwMode="auto">
          <a:xfrm>
            <a:off x="1619672" y="3759324"/>
            <a:ext cx="358775" cy="389772"/>
          </a:xfrm>
          <a:custGeom>
            <a:avLst/>
            <a:gdLst>
              <a:gd name="T0" fmla="*/ 0 w 306"/>
              <a:gd name="T1" fmla="*/ 0 h 275"/>
              <a:gd name="T2" fmla="*/ 0 w 306"/>
              <a:gd name="T3" fmla="*/ 94072 h 275"/>
              <a:gd name="T4" fmla="*/ 358775 w 306"/>
              <a:gd name="T5" fmla="*/ 335973 h 275"/>
              <a:gd name="T6" fmla="*/ 357603 w 306"/>
              <a:gd name="T7" fmla="*/ 461963 h 275"/>
              <a:gd name="T8" fmla="*/ 0 60000 65536"/>
              <a:gd name="T9" fmla="*/ 0 60000 65536"/>
              <a:gd name="T10" fmla="*/ 0 60000 65536"/>
              <a:gd name="T11" fmla="*/ 0 60000 65536"/>
              <a:gd name="connsiteX0" fmla="*/ 0 w 10000"/>
              <a:gd name="connsiteY0" fmla="*/ 0 h 10827"/>
              <a:gd name="connsiteX1" fmla="*/ 0 w 10000"/>
              <a:gd name="connsiteY1" fmla="*/ 2036 h 10827"/>
              <a:gd name="connsiteX2" fmla="*/ 10000 w 10000"/>
              <a:gd name="connsiteY2" fmla="*/ 7273 h 10827"/>
              <a:gd name="connsiteX3" fmla="*/ 9967 w 10000"/>
              <a:gd name="connsiteY3" fmla="*/ 10827 h 108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00" h="10827">
                <a:moveTo>
                  <a:pt x="0" y="0"/>
                </a:moveTo>
                <a:lnTo>
                  <a:pt x="0" y="2036"/>
                </a:lnTo>
                <a:lnTo>
                  <a:pt x="10000" y="7273"/>
                </a:lnTo>
                <a:cubicBezTo>
                  <a:pt x="9989" y="8182"/>
                  <a:pt x="9978" y="9918"/>
                  <a:pt x="9967" y="10827"/>
                </a:cubicBezTo>
              </a:path>
            </a:pathLst>
          </a:custGeom>
          <a:noFill/>
          <a:ln w="38100" cmpd="dbl">
            <a:solidFill>
              <a:schemeClr val="tx1"/>
            </a:solidFill>
            <a:round/>
            <a:headEnd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55" name="Text Box 15"/>
          <p:cNvSpPr txBox="1">
            <a:spLocks noChangeArrowheads="1"/>
          </p:cNvSpPr>
          <p:nvPr/>
        </p:nvSpPr>
        <p:spPr bwMode="auto">
          <a:xfrm>
            <a:off x="466725" y="4725144"/>
            <a:ext cx="8281739" cy="16622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CC99"/>
                </a:solidFill>
              </a14:hiddenFill>
            </a:ext>
          </a:extLst>
        </p:spPr>
        <p:txBody>
          <a:bodyPr lIns="18000" tIns="10800" rIns="18000" bIns="10800"/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/>
            <a:endParaRPr lang="ru-RU" altLang="ru-RU" sz="16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lnSpc>
                <a:spcPct val="95000"/>
              </a:lnSpc>
            </a:pPr>
            <a:endParaRPr lang="ru-RU" altLang="ru-RU" sz="16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lnSpc>
                <a:spcPct val="95000"/>
              </a:lnSpc>
            </a:pPr>
            <a:endParaRPr lang="ru-RU" altLang="ru-RU" sz="16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lnSpc>
                <a:spcPct val="95000"/>
              </a:lnSpc>
            </a:pPr>
            <a:endParaRPr lang="ru-RU" altLang="ru-RU" sz="16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lnSpc>
                <a:spcPct val="95000"/>
              </a:lnSpc>
            </a:pPr>
            <a:endParaRPr lang="ru-RU" altLang="ru-RU" sz="16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lnSpc>
                <a:spcPct val="95000"/>
              </a:lnSpc>
            </a:pPr>
            <a:endParaRPr lang="ru-RU" altLang="ru-RU" sz="16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5000"/>
              </a:lnSpc>
            </a:pPr>
            <a:r>
              <a:rPr lang="ru-RU" altLang="ru-RU" sz="1600" i="1" spc="1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                         Интегративные психические образования</a:t>
            </a:r>
            <a:endParaRPr lang="ru-RU" altLang="ru-RU" sz="1600" i="1" spc="100" dirty="0"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10256" name="Text Box 16"/>
          <p:cNvSpPr txBox="1">
            <a:spLocks noChangeArrowheads="1"/>
          </p:cNvSpPr>
          <p:nvPr/>
        </p:nvSpPr>
        <p:spPr bwMode="auto">
          <a:xfrm>
            <a:off x="2921632" y="4860926"/>
            <a:ext cx="3568141" cy="6302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CC99"/>
                </a:solidFill>
              </a14:hiddenFill>
            </a:ext>
          </a:extLst>
        </p:spPr>
        <p:txBody>
          <a:bodyPr lIns="18000" tIns="10800" rIns="18000" bIns="10800" anchor="ctr" anchorCtr="0"/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/>
            <a:r>
              <a:rPr lang="ru-RU" altLang="ru-RU" sz="1600" spc="1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itchFamily="18" charset="0"/>
              </a:rPr>
              <a:t>Психические состояния</a:t>
            </a:r>
            <a:endParaRPr lang="ru-RU" altLang="ru-RU" sz="1600" spc="100" dirty="0"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10257" name="Freeform 17"/>
          <p:cNvSpPr>
            <a:spLocks/>
          </p:cNvSpPr>
          <p:nvPr/>
        </p:nvSpPr>
        <p:spPr bwMode="auto">
          <a:xfrm>
            <a:off x="2219325" y="4424049"/>
            <a:ext cx="989013" cy="435712"/>
          </a:xfrm>
          <a:custGeom>
            <a:avLst/>
            <a:gdLst>
              <a:gd name="T0" fmla="*/ 0 w 636"/>
              <a:gd name="T1" fmla="*/ 0 h 443"/>
              <a:gd name="T2" fmla="*/ 0 w 636"/>
              <a:gd name="T3" fmla="*/ 220433 h 443"/>
              <a:gd name="T4" fmla="*/ 982663 w 636"/>
              <a:gd name="T5" fmla="*/ 220433 h 443"/>
              <a:gd name="T6" fmla="*/ 982663 w 636"/>
              <a:gd name="T7" fmla="*/ 712787 h 443"/>
              <a:gd name="T8" fmla="*/ 0 60000 65536"/>
              <a:gd name="T9" fmla="*/ 0 60000 65536"/>
              <a:gd name="T10" fmla="*/ 0 60000 65536"/>
              <a:gd name="T11" fmla="*/ 0 60000 65536"/>
              <a:gd name="connsiteX0" fmla="*/ 0 w 10000"/>
              <a:gd name="connsiteY0" fmla="*/ 0 h 7428"/>
              <a:gd name="connsiteX1" fmla="*/ 0 w 10000"/>
              <a:gd name="connsiteY1" fmla="*/ 3093 h 7428"/>
              <a:gd name="connsiteX2" fmla="*/ 10000 w 10000"/>
              <a:gd name="connsiteY2" fmla="*/ 3093 h 7428"/>
              <a:gd name="connsiteX3" fmla="*/ 10000 w 10000"/>
              <a:gd name="connsiteY3" fmla="*/ 7428 h 7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00" h="7428">
                <a:moveTo>
                  <a:pt x="0" y="0"/>
                </a:moveTo>
                <a:lnTo>
                  <a:pt x="0" y="3093"/>
                </a:lnTo>
                <a:lnTo>
                  <a:pt x="10000" y="3093"/>
                </a:lnTo>
                <a:lnTo>
                  <a:pt x="10000" y="7428"/>
                </a:lnTo>
              </a:path>
            </a:pathLst>
          </a:custGeom>
          <a:noFill/>
          <a:ln w="50800" cap="flat" cmpd="dbl">
            <a:solidFill>
              <a:schemeClr val="tx1"/>
            </a:solidFill>
            <a:prstDash val="solid"/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59" name="Freeform 19"/>
          <p:cNvSpPr>
            <a:spLocks/>
          </p:cNvSpPr>
          <p:nvPr/>
        </p:nvSpPr>
        <p:spPr bwMode="auto">
          <a:xfrm>
            <a:off x="4700588" y="3060700"/>
            <a:ext cx="1587" cy="1800000"/>
          </a:xfrm>
          <a:custGeom>
            <a:avLst/>
            <a:gdLst>
              <a:gd name="T0" fmla="*/ 1587 w 5"/>
              <a:gd name="T1" fmla="*/ 0 h 628"/>
              <a:gd name="T2" fmla="*/ 0 w 5"/>
              <a:gd name="T3" fmla="*/ 1917700 h 628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5" h="628">
                <a:moveTo>
                  <a:pt x="5" y="0"/>
                </a:moveTo>
                <a:lnTo>
                  <a:pt x="0" y="628"/>
                </a:lnTo>
              </a:path>
            </a:pathLst>
          </a:custGeom>
          <a:noFill/>
          <a:ln w="50800" cap="flat" cmpd="dbl">
            <a:solidFill>
              <a:schemeClr val="tx1"/>
            </a:solidFill>
            <a:prstDash val="solid"/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60" name="Freeform 20"/>
          <p:cNvSpPr>
            <a:spLocks/>
          </p:cNvSpPr>
          <p:nvPr/>
        </p:nvSpPr>
        <p:spPr bwMode="auto">
          <a:xfrm>
            <a:off x="6019800" y="2780928"/>
            <a:ext cx="1346870" cy="2079999"/>
          </a:xfrm>
          <a:custGeom>
            <a:avLst/>
            <a:gdLst>
              <a:gd name="T0" fmla="*/ 981075 w 693"/>
              <a:gd name="T1" fmla="*/ 0 h 1124"/>
              <a:gd name="T2" fmla="*/ 981075 w 693"/>
              <a:gd name="T3" fmla="*/ 1301750 h 1124"/>
              <a:gd name="T4" fmla="*/ 0 w 693"/>
              <a:gd name="T5" fmla="*/ 1303338 h 1124"/>
              <a:gd name="T6" fmla="*/ 0 w 693"/>
              <a:gd name="T7" fmla="*/ 1784350 h 1124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693" h="1124">
                <a:moveTo>
                  <a:pt x="693" y="0"/>
                </a:moveTo>
                <a:lnTo>
                  <a:pt x="693" y="820"/>
                </a:lnTo>
                <a:lnTo>
                  <a:pt x="0" y="821"/>
                </a:lnTo>
                <a:lnTo>
                  <a:pt x="0" y="1124"/>
                </a:lnTo>
              </a:path>
            </a:pathLst>
          </a:custGeom>
          <a:noFill/>
          <a:ln w="50800" cap="flat" cmpd="dbl">
            <a:solidFill>
              <a:schemeClr val="tx1"/>
            </a:solidFill>
            <a:prstDash val="solid"/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61" name="Text Box 21"/>
          <p:cNvSpPr txBox="1">
            <a:spLocks noChangeArrowheads="1"/>
          </p:cNvSpPr>
          <p:nvPr/>
        </p:nvSpPr>
        <p:spPr bwMode="auto">
          <a:xfrm>
            <a:off x="2550910" y="5773738"/>
            <a:ext cx="1295400" cy="28733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000" tIns="10800" rIns="18000" bIns="10800"/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500">
                <a:latin typeface="Times New Roman" panose="02020603050405020304" pitchFamily="18" charset="0"/>
                <a:cs typeface="Times New Roman" panose="02020603050405020304" pitchFamily="18" charset="0"/>
              </a:rPr>
              <a:t>Когнитивные</a:t>
            </a:r>
          </a:p>
        </p:txBody>
      </p:sp>
      <p:sp>
        <p:nvSpPr>
          <p:cNvPr id="10262" name="Text Box 22"/>
          <p:cNvSpPr txBox="1">
            <a:spLocks noChangeArrowheads="1"/>
          </p:cNvSpPr>
          <p:nvPr/>
        </p:nvSpPr>
        <p:spPr bwMode="auto">
          <a:xfrm>
            <a:off x="3905047" y="5773738"/>
            <a:ext cx="1558925" cy="28733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000" tIns="10800" rIns="18000" bIns="10800"/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500">
                <a:latin typeface="Times New Roman" panose="02020603050405020304" pitchFamily="18" charset="0"/>
                <a:cs typeface="Times New Roman" panose="02020603050405020304" pitchFamily="18" charset="0"/>
              </a:rPr>
              <a:t>Эмоциональные</a:t>
            </a:r>
          </a:p>
        </p:txBody>
      </p:sp>
      <p:sp>
        <p:nvSpPr>
          <p:cNvPr id="10263" name="Text Box 23"/>
          <p:cNvSpPr txBox="1">
            <a:spLocks noChangeArrowheads="1"/>
          </p:cNvSpPr>
          <p:nvPr/>
        </p:nvSpPr>
        <p:spPr bwMode="auto">
          <a:xfrm>
            <a:off x="5530647" y="5773738"/>
            <a:ext cx="950913" cy="28733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000" tIns="10800" rIns="18000" bIns="10800"/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500">
                <a:latin typeface="Times New Roman" panose="02020603050405020304" pitchFamily="18" charset="0"/>
                <a:cs typeface="Times New Roman" panose="02020603050405020304" pitchFamily="18" charset="0"/>
              </a:rPr>
              <a:t>Волевые</a:t>
            </a:r>
          </a:p>
        </p:txBody>
      </p:sp>
      <p:sp>
        <p:nvSpPr>
          <p:cNvPr id="10264" name="Freeform 24"/>
          <p:cNvSpPr>
            <a:spLocks/>
          </p:cNvSpPr>
          <p:nvPr/>
        </p:nvSpPr>
        <p:spPr bwMode="auto">
          <a:xfrm>
            <a:off x="3185910" y="5492750"/>
            <a:ext cx="1587" cy="287338"/>
          </a:xfrm>
          <a:custGeom>
            <a:avLst/>
            <a:gdLst>
              <a:gd name="T0" fmla="*/ 0 w 3"/>
              <a:gd name="T1" fmla="*/ 0 h 365"/>
              <a:gd name="T2" fmla="*/ 1587 w 3"/>
              <a:gd name="T3" fmla="*/ 287338 h 365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3" h="365">
                <a:moveTo>
                  <a:pt x="0" y="0"/>
                </a:moveTo>
                <a:lnTo>
                  <a:pt x="3" y="365"/>
                </a:lnTo>
              </a:path>
            </a:pathLst>
          </a:custGeom>
          <a:noFill/>
          <a:ln w="50800" cmpd="dbl">
            <a:solidFill>
              <a:schemeClr val="tx1"/>
            </a:solidFill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65" name="Freeform 25"/>
          <p:cNvSpPr>
            <a:spLocks/>
          </p:cNvSpPr>
          <p:nvPr/>
        </p:nvSpPr>
        <p:spPr bwMode="auto">
          <a:xfrm>
            <a:off x="4690860" y="5492750"/>
            <a:ext cx="0" cy="287338"/>
          </a:xfrm>
          <a:custGeom>
            <a:avLst/>
            <a:gdLst>
              <a:gd name="T0" fmla="*/ 0 w 3"/>
              <a:gd name="T1" fmla="*/ 0 h 365"/>
              <a:gd name="T2" fmla="*/ 1587 w 3"/>
              <a:gd name="T3" fmla="*/ 287338 h 365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3" h="365">
                <a:moveTo>
                  <a:pt x="0" y="0"/>
                </a:moveTo>
                <a:lnTo>
                  <a:pt x="3" y="365"/>
                </a:lnTo>
              </a:path>
            </a:pathLst>
          </a:custGeom>
          <a:noFill/>
          <a:ln w="50800" cmpd="dbl">
            <a:solidFill>
              <a:schemeClr val="tx1"/>
            </a:solidFill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66" name="Freeform 26"/>
          <p:cNvSpPr>
            <a:spLocks/>
          </p:cNvSpPr>
          <p:nvPr/>
        </p:nvSpPr>
        <p:spPr bwMode="auto">
          <a:xfrm>
            <a:off x="6005310" y="5492750"/>
            <a:ext cx="0" cy="287338"/>
          </a:xfrm>
          <a:custGeom>
            <a:avLst/>
            <a:gdLst>
              <a:gd name="T0" fmla="*/ 0 w 3"/>
              <a:gd name="T1" fmla="*/ 0 h 365"/>
              <a:gd name="T2" fmla="*/ 1587 w 3"/>
              <a:gd name="T3" fmla="*/ 287338 h 365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3" h="365">
                <a:moveTo>
                  <a:pt x="0" y="0"/>
                </a:moveTo>
                <a:lnTo>
                  <a:pt x="3" y="365"/>
                </a:lnTo>
              </a:path>
            </a:pathLst>
          </a:custGeom>
          <a:noFill/>
          <a:ln w="50800" cmpd="dbl">
            <a:solidFill>
              <a:schemeClr val="tx1"/>
            </a:solidFill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68" name="Text Box 28"/>
          <p:cNvSpPr txBox="1">
            <a:spLocks noChangeArrowheads="1"/>
          </p:cNvSpPr>
          <p:nvPr/>
        </p:nvSpPr>
        <p:spPr bwMode="auto">
          <a:xfrm>
            <a:off x="611187" y="5178897"/>
            <a:ext cx="1656000" cy="252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000" tIns="10800" rIns="18000" bIns="10800" anchor="ctr" anchorCtr="0"/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ts val="0"/>
              </a:spcBef>
            </a:pPr>
            <a:r>
              <a:rPr lang="ru-RU" altLang="ru-RU" sz="1500"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Функциональные</a:t>
            </a:r>
          </a:p>
        </p:txBody>
      </p:sp>
      <p:sp>
        <p:nvSpPr>
          <p:cNvPr id="10269" name="Text Box 29" descr="70%"/>
          <p:cNvSpPr txBox="1">
            <a:spLocks noChangeArrowheads="1"/>
          </p:cNvSpPr>
          <p:nvPr/>
        </p:nvSpPr>
        <p:spPr bwMode="auto">
          <a:xfrm>
            <a:off x="611188" y="4861920"/>
            <a:ext cx="1656000" cy="252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66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000" rIns="18000" anchor="ctr" anchorCtr="0"/>
          <a:lstStyle>
            <a:lvl1pPr marL="3429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8001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2573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7145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1717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ts val="0"/>
              </a:spcBef>
            </a:pPr>
            <a:r>
              <a:rPr lang="ru-RU" altLang="ru-RU" sz="1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Аттенционные</a:t>
            </a:r>
            <a:endParaRPr lang="ru-RU" altLang="ru-RU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70" name="Freeform 30"/>
          <p:cNvSpPr>
            <a:spLocks/>
          </p:cNvSpPr>
          <p:nvPr/>
        </p:nvSpPr>
        <p:spPr bwMode="auto">
          <a:xfrm flipH="1">
            <a:off x="6491360" y="5002213"/>
            <a:ext cx="681509" cy="0"/>
          </a:xfrm>
          <a:custGeom>
            <a:avLst/>
            <a:gdLst>
              <a:gd name="T0" fmla="*/ 649287 w 409"/>
              <a:gd name="T1" fmla="*/ 0 h 1"/>
              <a:gd name="T2" fmla="*/ 0 w 409"/>
              <a:gd name="T3" fmla="*/ 0 h 1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409" h="1">
                <a:moveTo>
                  <a:pt x="409" y="0"/>
                </a:moveTo>
                <a:lnTo>
                  <a:pt x="0" y="0"/>
                </a:lnTo>
              </a:path>
            </a:pathLst>
          </a:custGeom>
          <a:noFill/>
          <a:ln w="50800" cmpd="dbl">
            <a:solidFill>
              <a:schemeClr val="tx1"/>
            </a:solidFill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71" name="Freeform 31"/>
          <p:cNvSpPr>
            <a:spLocks/>
          </p:cNvSpPr>
          <p:nvPr/>
        </p:nvSpPr>
        <p:spPr bwMode="auto">
          <a:xfrm flipH="1">
            <a:off x="6491359" y="5140324"/>
            <a:ext cx="681598" cy="213069"/>
          </a:xfrm>
          <a:custGeom>
            <a:avLst/>
            <a:gdLst>
              <a:gd name="T0" fmla="*/ 654050 w 412"/>
              <a:gd name="T1" fmla="*/ 0 h 285"/>
              <a:gd name="T2" fmla="*/ 295275 w 412"/>
              <a:gd name="T3" fmla="*/ 0 h 285"/>
              <a:gd name="T4" fmla="*/ 295275 w 412"/>
              <a:gd name="T5" fmla="*/ 211138 h 285"/>
              <a:gd name="T6" fmla="*/ 0 w 412"/>
              <a:gd name="T7" fmla="*/ 211138 h 285"/>
              <a:gd name="T8" fmla="*/ 0 60000 65536"/>
              <a:gd name="T9" fmla="*/ 0 60000 65536"/>
              <a:gd name="T10" fmla="*/ 0 60000 65536"/>
              <a:gd name="T11" fmla="*/ 0 60000 65536"/>
              <a:gd name="connsiteX0" fmla="*/ 10000 w 10000"/>
              <a:gd name="connsiteY0" fmla="*/ 0 h 10000"/>
              <a:gd name="connsiteX1" fmla="*/ 4515 w 10000"/>
              <a:gd name="connsiteY1" fmla="*/ 0 h 10000"/>
              <a:gd name="connsiteX2" fmla="*/ 4515 w 10000"/>
              <a:gd name="connsiteY2" fmla="*/ 10000 h 10000"/>
              <a:gd name="connsiteX3" fmla="*/ 0 w 10000"/>
              <a:gd name="connsiteY3" fmla="*/ 10000 h 10000"/>
              <a:gd name="connsiteX0" fmla="*/ 10000 w 10000"/>
              <a:gd name="connsiteY0" fmla="*/ 0 h 10000"/>
              <a:gd name="connsiteX1" fmla="*/ 4515 w 10000"/>
              <a:gd name="connsiteY1" fmla="*/ 0 h 10000"/>
              <a:gd name="connsiteX2" fmla="*/ 4515 w 10000"/>
              <a:gd name="connsiteY2" fmla="*/ 10000 h 10000"/>
              <a:gd name="connsiteX3" fmla="*/ 0 w 10000"/>
              <a:gd name="connsiteY3" fmla="*/ 10000 h 10000"/>
              <a:gd name="connsiteX0" fmla="*/ 7144 w 7144"/>
              <a:gd name="connsiteY0" fmla="*/ 0 h 10451"/>
              <a:gd name="connsiteX1" fmla="*/ 1659 w 7144"/>
              <a:gd name="connsiteY1" fmla="*/ 0 h 10451"/>
              <a:gd name="connsiteX2" fmla="*/ 1659 w 7144"/>
              <a:gd name="connsiteY2" fmla="*/ 10000 h 10451"/>
              <a:gd name="connsiteX3" fmla="*/ 0 w 7144"/>
              <a:gd name="connsiteY3" fmla="*/ 10451 h 10451"/>
              <a:gd name="connsiteX0" fmla="*/ 9933 w 9933"/>
              <a:gd name="connsiteY0" fmla="*/ 0 h 9656"/>
              <a:gd name="connsiteX1" fmla="*/ 2255 w 9933"/>
              <a:gd name="connsiteY1" fmla="*/ 0 h 9656"/>
              <a:gd name="connsiteX2" fmla="*/ 2255 w 9933"/>
              <a:gd name="connsiteY2" fmla="*/ 9568 h 9656"/>
              <a:gd name="connsiteX3" fmla="*/ 0 w 9933"/>
              <a:gd name="connsiteY3" fmla="*/ 9656 h 9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933" h="9656">
                <a:moveTo>
                  <a:pt x="9933" y="0"/>
                </a:moveTo>
                <a:lnTo>
                  <a:pt x="2255" y="0"/>
                </a:lnTo>
                <a:lnTo>
                  <a:pt x="2255" y="9568"/>
                </a:lnTo>
                <a:lnTo>
                  <a:pt x="0" y="9656"/>
                </a:lnTo>
              </a:path>
            </a:pathLst>
          </a:custGeom>
          <a:noFill/>
          <a:ln w="50800" cmpd="dbl">
            <a:solidFill>
              <a:schemeClr val="tx1"/>
            </a:solidFill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73" name="Text Box 33"/>
          <p:cNvSpPr txBox="1">
            <a:spLocks noChangeArrowheads="1"/>
          </p:cNvSpPr>
          <p:nvPr/>
        </p:nvSpPr>
        <p:spPr bwMode="auto">
          <a:xfrm>
            <a:off x="7170103" y="4860925"/>
            <a:ext cx="1396083" cy="2873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000" tIns="10800" rIns="18000" bIns="10800"/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Стенические</a:t>
            </a:r>
          </a:p>
        </p:txBody>
      </p:sp>
      <p:sp>
        <p:nvSpPr>
          <p:cNvPr id="10274" name="Text Box 34" descr="70%"/>
          <p:cNvSpPr txBox="1">
            <a:spLocks noChangeArrowheads="1"/>
          </p:cNvSpPr>
          <p:nvPr/>
        </p:nvSpPr>
        <p:spPr bwMode="auto">
          <a:xfrm>
            <a:off x="7170103" y="5214938"/>
            <a:ext cx="1396083" cy="28733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66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000" rIns="18000"/>
          <a:lstStyle>
            <a:lvl1pPr marL="3429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8001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2573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7145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1717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</a:pPr>
            <a:r>
              <a:rPr lang="ru-RU" altLang="ru-RU" sz="1600">
                <a:latin typeface="Times New Roman" panose="02020603050405020304" pitchFamily="18" charset="0"/>
                <a:cs typeface="Times New Roman" panose="02020603050405020304" pitchFamily="18" charset="0"/>
              </a:rPr>
              <a:t>Астенические</a:t>
            </a:r>
          </a:p>
        </p:txBody>
      </p:sp>
      <p:sp>
        <p:nvSpPr>
          <p:cNvPr id="10275" name="Freeform 35"/>
          <p:cNvSpPr>
            <a:spLocks/>
          </p:cNvSpPr>
          <p:nvPr/>
        </p:nvSpPr>
        <p:spPr bwMode="auto">
          <a:xfrm>
            <a:off x="2265363" y="4998086"/>
            <a:ext cx="656263" cy="1587"/>
          </a:xfrm>
          <a:custGeom>
            <a:avLst/>
            <a:gdLst>
              <a:gd name="T0" fmla="*/ 649287 w 409"/>
              <a:gd name="T1" fmla="*/ 0 h 1"/>
              <a:gd name="T2" fmla="*/ 0 w 409"/>
              <a:gd name="T3" fmla="*/ 0 h 1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409" h="1">
                <a:moveTo>
                  <a:pt x="409" y="0"/>
                </a:moveTo>
                <a:lnTo>
                  <a:pt x="0" y="0"/>
                </a:lnTo>
              </a:path>
            </a:pathLst>
          </a:custGeom>
          <a:noFill/>
          <a:ln w="50800" cmpd="dbl">
            <a:solidFill>
              <a:schemeClr val="tx1"/>
            </a:solidFill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76" name="Freeform 36"/>
          <p:cNvSpPr>
            <a:spLocks/>
          </p:cNvSpPr>
          <p:nvPr/>
        </p:nvSpPr>
        <p:spPr bwMode="auto">
          <a:xfrm>
            <a:off x="2265732" y="5154174"/>
            <a:ext cx="654963" cy="150723"/>
          </a:xfrm>
          <a:custGeom>
            <a:avLst/>
            <a:gdLst>
              <a:gd name="T0" fmla="*/ 654050 w 412"/>
              <a:gd name="T1" fmla="*/ 0 h 285"/>
              <a:gd name="T2" fmla="*/ 295275 w 412"/>
              <a:gd name="T3" fmla="*/ 0 h 285"/>
              <a:gd name="T4" fmla="*/ 295275 w 412"/>
              <a:gd name="T5" fmla="*/ 211138 h 285"/>
              <a:gd name="T6" fmla="*/ 0 w 412"/>
              <a:gd name="T7" fmla="*/ 211138 h 285"/>
              <a:gd name="T8" fmla="*/ 0 60000 65536"/>
              <a:gd name="T9" fmla="*/ 0 60000 65536"/>
              <a:gd name="T10" fmla="*/ 0 60000 65536"/>
              <a:gd name="T11" fmla="*/ 0 60000 65536"/>
              <a:gd name="connsiteX0" fmla="*/ 8134 w 8134"/>
              <a:gd name="connsiteY0" fmla="*/ 0 h 10000"/>
              <a:gd name="connsiteX1" fmla="*/ 2649 w 8134"/>
              <a:gd name="connsiteY1" fmla="*/ 0 h 10000"/>
              <a:gd name="connsiteX2" fmla="*/ 2649 w 8134"/>
              <a:gd name="connsiteY2" fmla="*/ 10000 h 10000"/>
              <a:gd name="connsiteX3" fmla="*/ 0 w 8134"/>
              <a:gd name="connsiteY3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4" h="10000">
                <a:moveTo>
                  <a:pt x="8134" y="0"/>
                </a:moveTo>
                <a:lnTo>
                  <a:pt x="2649" y="0"/>
                </a:lnTo>
                <a:lnTo>
                  <a:pt x="2649" y="10000"/>
                </a:lnTo>
                <a:lnTo>
                  <a:pt x="0" y="10000"/>
                </a:lnTo>
              </a:path>
            </a:pathLst>
          </a:custGeom>
          <a:noFill/>
          <a:ln w="50800" cmpd="dbl">
            <a:solidFill>
              <a:schemeClr val="tx1"/>
            </a:solidFill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77" name="Freeform 37"/>
          <p:cNvSpPr>
            <a:spLocks/>
          </p:cNvSpPr>
          <p:nvPr/>
        </p:nvSpPr>
        <p:spPr bwMode="auto">
          <a:xfrm flipH="1">
            <a:off x="2383260" y="3759324"/>
            <a:ext cx="360362" cy="389772"/>
          </a:xfrm>
          <a:custGeom>
            <a:avLst/>
            <a:gdLst>
              <a:gd name="T0" fmla="*/ 0 w 306"/>
              <a:gd name="T1" fmla="*/ 0 h 275"/>
              <a:gd name="T2" fmla="*/ 0 w 306"/>
              <a:gd name="T3" fmla="*/ 94072 h 275"/>
              <a:gd name="T4" fmla="*/ 360362 w 306"/>
              <a:gd name="T5" fmla="*/ 335973 h 275"/>
              <a:gd name="T6" fmla="*/ 359184 w 306"/>
              <a:gd name="T7" fmla="*/ 461963 h 275"/>
              <a:gd name="T8" fmla="*/ 0 60000 65536"/>
              <a:gd name="T9" fmla="*/ 0 60000 65536"/>
              <a:gd name="T10" fmla="*/ 0 60000 65536"/>
              <a:gd name="T11" fmla="*/ 0 60000 65536"/>
              <a:gd name="connsiteX0" fmla="*/ 0 w 10000"/>
              <a:gd name="connsiteY0" fmla="*/ 0 h 10827"/>
              <a:gd name="connsiteX1" fmla="*/ 0 w 10000"/>
              <a:gd name="connsiteY1" fmla="*/ 2036 h 10827"/>
              <a:gd name="connsiteX2" fmla="*/ 10000 w 10000"/>
              <a:gd name="connsiteY2" fmla="*/ 7273 h 10827"/>
              <a:gd name="connsiteX3" fmla="*/ 9967 w 10000"/>
              <a:gd name="connsiteY3" fmla="*/ 10827 h 108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00" h="10827">
                <a:moveTo>
                  <a:pt x="0" y="0"/>
                </a:moveTo>
                <a:lnTo>
                  <a:pt x="0" y="2036"/>
                </a:lnTo>
                <a:lnTo>
                  <a:pt x="10000" y="7273"/>
                </a:lnTo>
                <a:cubicBezTo>
                  <a:pt x="9989" y="8182"/>
                  <a:pt x="9978" y="9918"/>
                  <a:pt x="9967" y="10827"/>
                </a:cubicBezTo>
              </a:path>
            </a:pathLst>
          </a:custGeom>
          <a:noFill/>
          <a:ln w="38100" cmpd="dbl">
            <a:solidFill>
              <a:schemeClr val="tx1"/>
            </a:solidFill>
            <a:round/>
            <a:headEnd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Text Box 33"/>
          <p:cNvSpPr txBox="1">
            <a:spLocks noChangeArrowheads="1"/>
          </p:cNvSpPr>
          <p:nvPr/>
        </p:nvSpPr>
        <p:spPr bwMode="auto">
          <a:xfrm>
            <a:off x="7170103" y="5604669"/>
            <a:ext cx="1396083" cy="2873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000" tIns="10800" rIns="18000" bIns="10800"/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Устойчивые</a:t>
            </a:r>
            <a:endParaRPr lang="ru-RU" alt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Text Box 34" descr="70%"/>
          <p:cNvSpPr txBox="1">
            <a:spLocks noChangeArrowheads="1"/>
          </p:cNvSpPr>
          <p:nvPr/>
        </p:nvSpPr>
        <p:spPr bwMode="auto">
          <a:xfrm>
            <a:off x="7170103" y="5958682"/>
            <a:ext cx="1396083" cy="28733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66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000" rIns="18000"/>
          <a:lstStyle>
            <a:lvl1pPr marL="3429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8001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2573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7145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171700" indent="-3429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</a:pPr>
            <a:r>
              <a:rPr lang="ru-RU" alt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Неустойчивые</a:t>
            </a:r>
            <a:endParaRPr lang="ru-RU" alt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Freeform 31"/>
          <p:cNvSpPr>
            <a:spLocks/>
          </p:cNvSpPr>
          <p:nvPr/>
        </p:nvSpPr>
        <p:spPr bwMode="auto">
          <a:xfrm flipH="1">
            <a:off x="6489333" y="5281614"/>
            <a:ext cx="682570" cy="468000"/>
          </a:xfrm>
          <a:custGeom>
            <a:avLst/>
            <a:gdLst>
              <a:gd name="T0" fmla="*/ 654050 w 412"/>
              <a:gd name="T1" fmla="*/ 0 h 285"/>
              <a:gd name="T2" fmla="*/ 295275 w 412"/>
              <a:gd name="T3" fmla="*/ 0 h 285"/>
              <a:gd name="T4" fmla="*/ 295275 w 412"/>
              <a:gd name="T5" fmla="*/ 211138 h 285"/>
              <a:gd name="T6" fmla="*/ 0 w 412"/>
              <a:gd name="T7" fmla="*/ 211138 h 285"/>
              <a:gd name="T8" fmla="*/ 0 60000 65536"/>
              <a:gd name="T9" fmla="*/ 0 60000 65536"/>
              <a:gd name="T10" fmla="*/ 0 60000 65536"/>
              <a:gd name="T11" fmla="*/ 0 60000 65536"/>
              <a:gd name="connsiteX0" fmla="*/ 10000 w 10000"/>
              <a:gd name="connsiteY0" fmla="*/ 0 h 10000"/>
              <a:gd name="connsiteX1" fmla="*/ 4515 w 10000"/>
              <a:gd name="connsiteY1" fmla="*/ 0 h 10000"/>
              <a:gd name="connsiteX2" fmla="*/ 4515 w 10000"/>
              <a:gd name="connsiteY2" fmla="*/ 10000 h 10000"/>
              <a:gd name="connsiteX3" fmla="*/ 0 w 10000"/>
              <a:gd name="connsiteY3" fmla="*/ 10000 h 10000"/>
              <a:gd name="connsiteX0" fmla="*/ 10000 w 10000"/>
              <a:gd name="connsiteY0" fmla="*/ 0 h 10000"/>
              <a:gd name="connsiteX1" fmla="*/ 4515 w 10000"/>
              <a:gd name="connsiteY1" fmla="*/ 0 h 10000"/>
              <a:gd name="connsiteX2" fmla="*/ 4515 w 10000"/>
              <a:gd name="connsiteY2" fmla="*/ 10000 h 10000"/>
              <a:gd name="connsiteX3" fmla="*/ 0 w 10000"/>
              <a:gd name="connsiteY3" fmla="*/ 10000 h 10000"/>
              <a:gd name="connsiteX0" fmla="*/ 7144 w 7144"/>
              <a:gd name="connsiteY0" fmla="*/ 0 h 10451"/>
              <a:gd name="connsiteX1" fmla="*/ 1659 w 7144"/>
              <a:gd name="connsiteY1" fmla="*/ 0 h 10451"/>
              <a:gd name="connsiteX2" fmla="*/ 1659 w 7144"/>
              <a:gd name="connsiteY2" fmla="*/ 10000 h 10451"/>
              <a:gd name="connsiteX3" fmla="*/ 0 w 7144"/>
              <a:gd name="connsiteY3" fmla="*/ 10451 h 10451"/>
              <a:gd name="connsiteX0" fmla="*/ 16453 w 16453"/>
              <a:gd name="connsiteY0" fmla="*/ 0 h 10000"/>
              <a:gd name="connsiteX1" fmla="*/ 8775 w 16453"/>
              <a:gd name="connsiteY1" fmla="*/ 0 h 10000"/>
              <a:gd name="connsiteX2" fmla="*/ 8775 w 16453"/>
              <a:gd name="connsiteY2" fmla="*/ 9568 h 10000"/>
              <a:gd name="connsiteX3" fmla="*/ 0 w 16453"/>
              <a:gd name="connsiteY3" fmla="*/ 10000 h 10000"/>
              <a:gd name="connsiteX0" fmla="*/ 16214 w 16214"/>
              <a:gd name="connsiteY0" fmla="*/ 0 h 9568"/>
              <a:gd name="connsiteX1" fmla="*/ 8536 w 16214"/>
              <a:gd name="connsiteY1" fmla="*/ 0 h 9568"/>
              <a:gd name="connsiteX2" fmla="*/ 8536 w 16214"/>
              <a:gd name="connsiteY2" fmla="*/ 9568 h 9568"/>
              <a:gd name="connsiteX3" fmla="*/ 0 w 16214"/>
              <a:gd name="connsiteY3" fmla="*/ 9388 h 9568"/>
              <a:gd name="connsiteX0" fmla="*/ 9922 w 9922"/>
              <a:gd name="connsiteY0" fmla="*/ 0 h 10039"/>
              <a:gd name="connsiteX1" fmla="*/ 5187 w 9922"/>
              <a:gd name="connsiteY1" fmla="*/ 0 h 10039"/>
              <a:gd name="connsiteX2" fmla="*/ 5187 w 9922"/>
              <a:gd name="connsiteY2" fmla="*/ 10000 h 10039"/>
              <a:gd name="connsiteX3" fmla="*/ 0 w 9922"/>
              <a:gd name="connsiteY3" fmla="*/ 10039 h 10039"/>
              <a:gd name="connsiteX0" fmla="*/ 9116 w 9116"/>
              <a:gd name="connsiteY0" fmla="*/ 0 h 10000"/>
              <a:gd name="connsiteX1" fmla="*/ 4344 w 9116"/>
              <a:gd name="connsiteY1" fmla="*/ 0 h 10000"/>
              <a:gd name="connsiteX2" fmla="*/ 4344 w 9116"/>
              <a:gd name="connsiteY2" fmla="*/ 9961 h 10000"/>
              <a:gd name="connsiteX3" fmla="*/ 0 w 9116"/>
              <a:gd name="connsiteY3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16" h="10000">
                <a:moveTo>
                  <a:pt x="9116" y="0"/>
                </a:moveTo>
                <a:lnTo>
                  <a:pt x="4344" y="0"/>
                </a:lnTo>
                <a:lnTo>
                  <a:pt x="4344" y="9961"/>
                </a:lnTo>
                <a:lnTo>
                  <a:pt x="0" y="10000"/>
                </a:lnTo>
              </a:path>
            </a:pathLst>
          </a:custGeom>
          <a:noFill/>
          <a:ln w="50800" cmpd="dbl">
            <a:solidFill>
              <a:schemeClr val="tx1"/>
            </a:solidFill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Freeform 31"/>
          <p:cNvSpPr>
            <a:spLocks/>
          </p:cNvSpPr>
          <p:nvPr/>
        </p:nvSpPr>
        <p:spPr bwMode="auto">
          <a:xfrm flipH="1">
            <a:off x="6492399" y="5402418"/>
            <a:ext cx="677704" cy="697411"/>
          </a:xfrm>
          <a:custGeom>
            <a:avLst/>
            <a:gdLst>
              <a:gd name="T0" fmla="*/ 654050 w 412"/>
              <a:gd name="T1" fmla="*/ 0 h 285"/>
              <a:gd name="T2" fmla="*/ 295275 w 412"/>
              <a:gd name="T3" fmla="*/ 0 h 285"/>
              <a:gd name="T4" fmla="*/ 295275 w 412"/>
              <a:gd name="T5" fmla="*/ 211138 h 285"/>
              <a:gd name="T6" fmla="*/ 0 w 412"/>
              <a:gd name="T7" fmla="*/ 211138 h 285"/>
              <a:gd name="T8" fmla="*/ 0 60000 65536"/>
              <a:gd name="T9" fmla="*/ 0 60000 65536"/>
              <a:gd name="T10" fmla="*/ 0 60000 65536"/>
              <a:gd name="T11" fmla="*/ 0 60000 65536"/>
              <a:gd name="connsiteX0" fmla="*/ 10000 w 10000"/>
              <a:gd name="connsiteY0" fmla="*/ 0 h 10000"/>
              <a:gd name="connsiteX1" fmla="*/ 4515 w 10000"/>
              <a:gd name="connsiteY1" fmla="*/ 0 h 10000"/>
              <a:gd name="connsiteX2" fmla="*/ 4515 w 10000"/>
              <a:gd name="connsiteY2" fmla="*/ 10000 h 10000"/>
              <a:gd name="connsiteX3" fmla="*/ 0 w 10000"/>
              <a:gd name="connsiteY3" fmla="*/ 10000 h 10000"/>
              <a:gd name="connsiteX0" fmla="*/ 10000 w 10000"/>
              <a:gd name="connsiteY0" fmla="*/ 0 h 10000"/>
              <a:gd name="connsiteX1" fmla="*/ 4515 w 10000"/>
              <a:gd name="connsiteY1" fmla="*/ 0 h 10000"/>
              <a:gd name="connsiteX2" fmla="*/ 4515 w 10000"/>
              <a:gd name="connsiteY2" fmla="*/ 10000 h 10000"/>
              <a:gd name="connsiteX3" fmla="*/ 0 w 10000"/>
              <a:gd name="connsiteY3" fmla="*/ 10000 h 10000"/>
              <a:gd name="connsiteX0" fmla="*/ 7144 w 7144"/>
              <a:gd name="connsiteY0" fmla="*/ 0 h 10451"/>
              <a:gd name="connsiteX1" fmla="*/ 1659 w 7144"/>
              <a:gd name="connsiteY1" fmla="*/ 0 h 10451"/>
              <a:gd name="connsiteX2" fmla="*/ 1659 w 7144"/>
              <a:gd name="connsiteY2" fmla="*/ 10000 h 10451"/>
              <a:gd name="connsiteX3" fmla="*/ 0 w 7144"/>
              <a:gd name="connsiteY3" fmla="*/ 10451 h 10451"/>
              <a:gd name="connsiteX0" fmla="*/ 16453 w 16453"/>
              <a:gd name="connsiteY0" fmla="*/ 0 h 10000"/>
              <a:gd name="connsiteX1" fmla="*/ 8775 w 16453"/>
              <a:gd name="connsiteY1" fmla="*/ 0 h 10000"/>
              <a:gd name="connsiteX2" fmla="*/ 8775 w 16453"/>
              <a:gd name="connsiteY2" fmla="*/ 9568 h 10000"/>
              <a:gd name="connsiteX3" fmla="*/ 0 w 16453"/>
              <a:gd name="connsiteY3" fmla="*/ 10000 h 10000"/>
              <a:gd name="connsiteX0" fmla="*/ 16214 w 16214"/>
              <a:gd name="connsiteY0" fmla="*/ 0 h 9568"/>
              <a:gd name="connsiteX1" fmla="*/ 8536 w 16214"/>
              <a:gd name="connsiteY1" fmla="*/ 0 h 9568"/>
              <a:gd name="connsiteX2" fmla="*/ 8536 w 16214"/>
              <a:gd name="connsiteY2" fmla="*/ 9568 h 9568"/>
              <a:gd name="connsiteX3" fmla="*/ 0 w 16214"/>
              <a:gd name="connsiteY3" fmla="*/ 9388 h 9568"/>
              <a:gd name="connsiteX0" fmla="*/ 9922 w 9922"/>
              <a:gd name="connsiteY0" fmla="*/ 0 h 10039"/>
              <a:gd name="connsiteX1" fmla="*/ 5187 w 9922"/>
              <a:gd name="connsiteY1" fmla="*/ 0 h 10039"/>
              <a:gd name="connsiteX2" fmla="*/ 5187 w 9922"/>
              <a:gd name="connsiteY2" fmla="*/ 10000 h 10039"/>
              <a:gd name="connsiteX3" fmla="*/ 0 w 9922"/>
              <a:gd name="connsiteY3" fmla="*/ 10039 h 10039"/>
              <a:gd name="connsiteX0" fmla="*/ 14013 w 14013"/>
              <a:gd name="connsiteY0" fmla="*/ 0 h 9964"/>
              <a:gd name="connsiteX1" fmla="*/ 9241 w 14013"/>
              <a:gd name="connsiteY1" fmla="*/ 0 h 9964"/>
              <a:gd name="connsiteX2" fmla="*/ 9241 w 14013"/>
              <a:gd name="connsiteY2" fmla="*/ 9961 h 9964"/>
              <a:gd name="connsiteX3" fmla="*/ 0 w 14013"/>
              <a:gd name="connsiteY3" fmla="*/ 9964 h 99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013" h="9964">
                <a:moveTo>
                  <a:pt x="14013" y="0"/>
                </a:moveTo>
                <a:lnTo>
                  <a:pt x="9241" y="0"/>
                </a:lnTo>
                <a:lnTo>
                  <a:pt x="9241" y="9961"/>
                </a:lnTo>
                <a:lnTo>
                  <a:pt x="0" y="9964"/>
                </a:lnTo>
              </a:path>
            </a:pathLst>
          </a:custGeom>
          <a:noFill/>
          <a:ln w="50800" cmpd="dbl">
            <a:solidFill>
              <a:schemeClr val="tx1"/>
            </a:solidFill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Text Box 28"/>
          <p:cNvSpPr txBox="1">
            <a:spLocks noChangeArrowheads="1"/>
          </p:cNvSpPr>
          <p:nvPr/>
        </p:nvSpPr>
        <p:spPr bwMode="auto">
          <a:xfrm>
            <a:off x="611186" y="5489094"/>
            <a:ext cx="1656000" cy="252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000" tIns="10800" rIns="18000" bIns="10800" anchor="ctr" anchorCtr="0"/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ts val="0"/>
              </a:spcBef>
            </a:pPr>
            <a:r>
              <a:rPr lang="ru-RU" alt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Стрессовые</a:t>
            </a:r>
            <a:endParaRPr lang="ru-RU" altLang="ru-RU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Freeform 36"/>
          <p:cNvSpPr>
            <a:spLocks/>
          </p:cNvSpPr>
          <p:nvPr/>
        </p:nvSpPr>
        <p:spPr bwMode="auto">
          <a:xfrm>
            <a:off x="2264794" y="5338127"/>
            <a:ext cx="656838" cy="271039"/>
          </a:xfrm>
          <a:custGeom>
            <a:avLst/>
            <a:gdLst>
              <a:gd name="T0" fmla="*/ 654050 w 412"/>
              <a:gd name="T1" fmla="*/ 0 h 285"/>
              <a:gd name="T2" fmla="*/ 295275 w 412"/>
              <a:gd name="T3" fmla="*/ 0 h 285"/>
              <a:gd name="T4" fmla="*/ 295275 w 412"/>
              <a:gd name="T5" fmla="*/ 211138 h 285"/>
              <a:gd name="T6" fmla="*/ 0 w 412"/>
              <a:gd name="T7" fmla="*/ 211138 h 285"/>
              <a:gd name="T8" fmla="*/ 0 60000 65536"/>
              <a:gd name="T9" fmla="*/ 0 60000 65536"/>
              <a:gd name="T10" fmla="*/ 0 60000 65536"/>
              <a:gd name="T11" fmla="*/ 0 60000 65536"/>
              <a:gd name="connsiteX0" fmla="*/ 15082 w 15082"/>
              <a:gd name="connsiteY0" fmla="*/ 0 h 10110"/>
              <a:gd name="connsiteX1" fmla="*/ 9597 w 15082"/>
              <a:gd name="connsiteY1" fmla="*/ 0 h 10110"/>
              <a:gd name="connsiteX2" fmla="*/ 9597 w 15082"/>
              <a:gd name="connsiteY2" fmla="*/ 10000 h 10110"/>
              <a:gd name="connsiteX3" fmla="*/ 0 w 15082"/>
              <a:gd name="connsiteY3" fmla="*/ 10110 h 10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082" h="10110">
                <a:moveTo>
                  <a:pt x="15082" y="0"/>
                </a:moveTo>
                <a:lnTo>
                  <a:pt x="9597" y="0"/>
                </a:lnTo>
                <a:lnTo>
                  <a:pt x="9597" y="10000"/>
                </a:lnTo>
                <a:cubicBezTo>
                  <a:pt x="8092" y="10000"/>
                  <a:pt x="1505" y="10110"/>
                  <a:pt x="0" y="10110"/>
                </a:cubicBezTo>
              </a:path>
            </a:pathLst>
          </a:custGeom>
          <a:noFill/>
          <a:ln w="50800" cmpd="dbl">
            <a:solidFill>
              <a:schemeClr val="tx1"/>
            </a:solidFill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411119"/>
            <a:ext cx="7920880" cy="28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alt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Системно-уровневая классификация психических процессов </a:t>
            </a:r>
            <a:endParaRPr lang="ru-RU" alt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102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02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24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24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24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000"/>
                                        <p:tgtEl>
                                          <p:spTgt spid="102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102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1000"/>
                                        <p:tgtEl>
                                          <p:spTgt spid="102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withGroup">
                            <p:stCondLst>
                              <p:cond delay="8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0"/>
                                        <p:tgtEl>
                                          <p:spTgt spid="102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90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000"/>
                                        <p:tgtEl>
                                          <p:spTgt spid="1024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10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6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024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024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024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withGroup">
                            <p:stCondLst>
                              <p:cond delay="11500"/>
                            </p:stCondLst>
                            <p:childTnLst>
                              <p:par>
                                <p:cTn id="7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8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0246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0246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24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1000"/>
                                        <p:tgtEl>
                                          <p:spTgt spid="102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1000"/>
                                        <p:tgtEl>
                                          <p:spTgt spid="102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1000"/>
                                        <p:tgtEl>
                                          <p:spTgt spid="102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withGroup">
                            <p:stCondLst>
                              <p:cond delay="16000"/>
                            </p:stCondLst>
                            <p:childTnLst>
                              <p:par>
                                <p:cTn id="10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 nodeType="afterGroup">
                            <p:stCondLst>
                              <p:cond delay="16500"/>
                            </p:stCondLst>
                            <p:childTnLst>
                              <p:par>
                                <p:cTn id="10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8" dur="50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1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0247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0247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024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 nodeType="afterGroup">
                            <p:stCondLst>
                              <p:cond delay="175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1000"/>
                                        <p:tgtEl>
                                          <p:spTgt spid="102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 nodeType="afterGroup">
                            <p:stCondLst>
                              <p:cond delay="18500"/>
                            </p:stCondLst>
                            <p:childTnLst>
                              <p:par>
                                <p:cTn id="1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1000"/>
                                        <p:tgtEl>
                                          <p:spTgt spid="102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 nodeType="withGroup">
                            <p:stCondLst>
                              <p:cond delay="19500"/>
                            </p:stCondLst>
                            <p:childTnLst>
                              <p:par>
                                <p:cTn id="12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10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20000"/>
                            </p:stCondLst>
                            <p:childTnLst>
                              <p:par>
                                <p:cTn id="1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10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5" dur="500"/>
                                        <p:tgtEl>
                                          <p:spTgt spid="10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8" dur="500"/>
                                        <p:tgtEl>
                                          <p:spTgt spid="10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 nodeType="afterGroup">
                            <p:stCondLst>
                              <p:cond delay="20500"/>
                            </p:stCondLst>
                            <p:childTnLst>
                              <p:par>
                                <p:cTn id="1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102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102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0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 nodeType="withGroup">
                            <p:stCondLst>
                              <p:cond delay="21000"/>
                            </p:stCondLst>
                            <p:childTnLst>
                              <p:par>
                                <p:cTn id="14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8" dur="1000"/>
                                        <p:tgtEl>
                                          <p:spTgt spid="10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15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102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102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10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 nodeType="afterGroup">
                            <p:stCondLst>
                              <p:cond delay="22500"/>
                            </p:stCondLst>
                            <p:childTnLst>
                              <p:par>
                                <p:cTn id="1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8" dur="1000"/>
                                        <p:tgtEl>
                                          <p:spTgt spid="10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 nodeType="afterGroup">
                            <p:stCondLst>
                              <p:cond delay="23500"/>
                            </p:stCondLst>
                            <p:childTnLst>
                              <p:par>
                                <p:cTn id="16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10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10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10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 nodeType="afterGroup">
                            <p:stCondLst>
                              <p:cond delay="24000"/>
                            </p:stCondLst>
                            <p:childTnLst>
                              <p:par>
                                <p:cTn id="16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8" dur="1000"/>
                                        <p:tgtEl>
                                          <p:spTgt spid="10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 nodeType="afterGroup">
                            <p:stCondLst>
                              <p:cond delay="25000"/>
                            </p:stCondLst>
                            <p:childTnLst>
                              <p:par>
                                <p:cTn id="17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102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102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10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 nodeType="withGroup">
                            <p:stCondLst>
                              <p:cond delay="25500"/>
                            </p:stCondLst>
                            <p:childTnLst>
                              <p:par>
                                <p:cTn id="17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8" dur="1000"/>
                                        <p:tgtEl>
                                          <p:spTgt spid="10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26500"/>
                            </p:stCondLst>
                            <p:childTnLst>
                              <p:par>
                                <p:cTn id="18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10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10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10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27000"/>
                            </p:stCondLst>
                            <p:childTnLst>
                              <p:par>
                                <p:cTn id="18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8" dur="1000"/>
                                        <p:tgtEl>
                                          <p:spTgt spid="10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28000"/>
                            </p:stCondLst>
                            <p:childTnLst>
                              <p:par>
                                <p:cTn id="19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10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10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500"/>
                                        <p:tgtEl>
                                          <p:spTgt spid="10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 nodeType="withGroup">
                            <p:stCondLst>
                              <p:cond delay="28500"/>
                            </p:stCondLst>
                            <p:childTnLst>
                              <p:par>
                                <p:cTn id="19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8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29500"/>
                            </p:stCondLst>
                            <p:childTnLst>
                              <p:par>
                                <p:cTn id="20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30000"/>
                            </p:stCondLst>
                            <p:childTnLst>
                              <p:par>
                                <p:cTn id="20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8" dur="1000"/>
                                        <p:tgtEl>
                                          <p:spTgt spid="10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31000"/>
                            </p:stCondLst>
                            <p:childTnLst>
                              <p:par>
                                <p:cTn id="21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2" dur="500" fill="hold"/>
                                        <p:tgtEl>
                                          <p:spTgt spid="10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500" fill="hold"/>
                                        <p:tgtEl>
                                          <p:spTgt spid="10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4" dur="500"/>
                                        <p:tgtEl>
                                          <p:spTgt spid="10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>
                            <p:stCondLst>
                              <p:cond delay="31500"/>
                            </p:stCondLst>
                            <p:childTnLst>
                              <p:par>
                                <p:cTn id="2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8" dur="1000"/>
                                        <p:tgtEl>
                                          <p:spTgt spid="10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32500"/>
                            </p:stCondLst>
                            <p:childTnLst>
                              <p:par>
                                <p:cTn id="22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500" fill="hold"/>
                                        <p:tgtEl>
                                          <p:spTgt spid="10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500" fill="hold"/>
                                        <p:tgtEl>
                                          <p:spTgt spid="10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4" dur="500"/>
                                        <p:tgtEl>
                                          <p:spTgt spid="10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33000"/>
                            </p:stCondLst>
                            <p:childTnLst>
                              <p:par>
                                <p:cTn id="2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8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9" fill="hold">
                            <p:stCondLst>
                              <p:cond delay="34000"/>
                            </p:stCondLst>
                            <p:childTnLst>
                              <p:par>
                                <p:cTn id="23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5" fill="hold">
                            <p:stCondLst>
                              <p:cond delay="34500"/>
                            </p:stCondLst>
                            <p:childTnLst>
                              <p:par>
                                <p:cTn id="2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9" fill="hold">
                            <p:stCondLst>
                              <p:cond delay="35500"/>
                            </p:stCondLst>
                            <p:childTnLst>
                              <p:par>
                                <p:cTn id="24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5" fill="hold">
                            <p:stCondLst>
                              <p:cond delay="36000"/>
                            </p:stCondLst>
                            <p:childTnLst>
                              <p:par>
                                <p:cTn id="246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 animBg="1"/>
      <p:bldP spid="10243" grpId="0" animBg="1"/>
      <p:bldP spid="10244" grpId="0" animBg="1"/>
      <p:bldP spid="10245" grpId="0" uiExpand="1" build="allAtOnce" animBg="1" autoUpdateAnimBg="0"/>
      <p:bldP spid="10246" grpId="0" uiExpand="1" build="allAtOnce" animBg="1" autoUpdateAnimBg="0"/>
      <p:bldP spid="10247" grpId="0" uiExpand="1" build="allAtOnce" animBg="1"/>
      <p:bldP spid="10248" grpId="0" uiExpand="1" build="p"/>
      <p:bldP spid="10249" grpId="0" animBg="1"/>
      <p:bldP spid="10250" grpId="0" animBg="1"/>
      <p:bldP spid="10251" grpId="0" animBg="1"/>
      <p:bldP spid="10252" grpId="0" uiExpand="1" animBg="1"/>
      <p:bldP spid="10255" grpId="0" animBg="1"/>
      <p:bldP spid="10256" grpId="0" animBg="1"/>
      <p:bldP spid="10257" grpId="0" animBg="1"/>
      <p:bldP spid="10259" grpId="0" animBg="1"/>
      <p:bldP spid="10260" grpId="0" animBg="1"/>
      <p:bldP spid="10261" grpId="0" animBg="1"/>
      <p:bldP spid="10262" grpId="0" animBg="1"/>
      <p:bldP spid="10263" grpId="0" animBg="1"/>
      <p:bldP spid="10264" grpId="0" animBg="1"/>
      <p:bldP spid="10265" grpId="0" animBg="1"/>
      <p:bldP spid="10266" grpId="0" animBg="1"/>
      <p:bldP spid="10268" grpId="0" animBg="1"/>
      <p:bldP spid="10269" grpId="0" animBg="1"/>
      <p:bldP spid="10270" grpId="0" animBg="1"/>
      <p:bldP spid="10271" grpId="0" animBg="1"/>
      <p:bldP spid="10273" grpId="0" animBg="1"/>
      <p:bldP spid="10274" grpId="0" animBg="1"/>
      <p:bldP spid="10275" grpId="0" animBg="1"/>
      <p:bldP spid="10276" grpId="0" animBg="1"/>
      <p:bldP spid="10277" grpId="0" uiExpand="1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" grpId="0"/>
      <p:bldP spid="4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548066" y="19352"/>
            <a:ext cx="8324031" cy="281656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altLang="ru-RU" sz="1600" b="1" dirty="0" smtClean="0">
                <a:latin typeface="Times New Roman" pitchFamily="18" charset="0"/>
              </a:rPr>
              <a:t>Динамика эволюционного развития </a:t>
            </a:r>
            <a:r>
              <a:rPr lang="ru-RU" altLang="ru-RU" sz="1600" b="1" dirty="0" smtClean="0">
                <a:latin typeface="Times New Roman" pitchFamily="18" charset="0"/>
              </a:rPr>
              <a:t>психических </a:t>
            </a:r>
            <a:r>
              <a:rPr lang="ru-RU" altLang="ru-RU" sz="1600" b="1" dirty="0" smtClean="0">
                <a:latin typeface="Times New Roman" pitchFamily="18" charset="0"/>
              </a:rPr>
              <a:t>процессов и форм поведения</a:t>
            </a: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 rot="16200000">
            <a:off x="400845" y="5933354"/>
            <a:ext cx="1125537" cy="603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lnSpc>
                <a:spcPct val="85000"/>
              </a:lnSpc>
            </a:pPr>
            <a:r>
              <a:rPr lang="ru-RU" altLang="ru-RU" sz="13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Появление </a:t>
            </a:r>
          </a:p>
          <a:p>
            <a:pPr algn="ctr" eaLnBrk="1" hangingPunct="1">
              <a:lnSpc>
                <a:spcPct val="85000"/>
              </a:lnSpc>
            </a:pPr>
            <a:r>
              <a:rPr lang="ru-RU" altLang="ru-RU" sz="13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живых </a:t>
            </a:r>
          </a:p>
          <a:p>
            <a:pPr algn="ctr" eaLnBrk="1" hangingPunct="1">
              <a:lnSpc>
                <a:spcPct val="85000"/>
              </a:lnSpc>
            </a:pPr>
            <a:r>
              <a:rPr lang="ru-RU" altLang="ru-RU" sz="13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организмов</a:t>
            </a:r>
            <a:endParaRPr lang="ru-RU" altLang="ru-RU" sz="1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8196" name="Group 4"/>
          <p:cNvGrpSpPr>
            <a:grpSpLocks/>
          </p:cNvGrpSpPr>
          <p:nvPr/>
        </p:nvGrpSpPr>
        <p:grpSpPr bwMode="auto">
          <a:xfrm>
            <a:off x="1265238" y="6178623"/>
            <a:ext cx="920750" cy="119063"/>
            <a:chOff x="1232" y="4661"/>
            <a:chExt cx="538" cy="87"/>
          </a:xfrm>
        </p:grpSpPr>
        <p:sp>
          <p:nvSpPr>
            <p:cNvPr id="2" name="Freeform 5"/>
            <p:cNvSpPr>
              <a:spLocks/>
            </p:cNvSpPr>
            <p:nvPr/>
          </p:nvSpPr>
          <p:spPr bwMode="auto">
            <a:xfrm>
              <a:off x="1232" y="4661"/>
              <a:ext cx="538" cy="87"/>
            </a:xfrm>
            <a:custGeom>
              <a:avLst/>
              <a:gdLst>
                <a:gd name="T0" fmla="*/ 404 w 538"/>
                <a:gd name="T1" fmla="*/ 0 h 87"/>
                <a:gd name="T2" fmla="*/ 404 w 538"/>
                <a:gd name="T3" fmla="*/ 22 h 87"/>
                <a:gd name="T4" fmla="*/ 0 w 538"/>
                <a:gd name="T5" fmla="*/ 22 h 87"/>
                <a:gd name="T6" fmla="*/ 0 w 538"/>
                <a:gd name="T7" fmla="*/ 65 h 87"/>
                <a:gd name="T8" fmla="*/ 404 w 538"/>
                <a:gd name="T9" fmla="*/ 65 h 87"/>
                <a:gd name="T10" fmla="*/ 404 w 538"/>
                <a:gd name="T11" fmla="*/ 87 h 87"/>
                <a:gd name="T12" fmla="*/ 538 w 538"/>
                <a:gd name="T13" fmla="*/ 44 h 87"/>
                <a:gd name="T14" fmla="*/ 404 w 538"/>
                <a:gd name="T15" fmla="*/ 0 h 8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538" h="87">
                  <a:moveTo>
                    <a:pt x="404" y="0"/>
                  </a:moveTo>
                  <a:lnTo>
                    <a:pt x="404" y="22"/>
                  </a:lnTo>
                  <a:lnTo>
                    <a:pt x="0" y="22"/>
                  </a:lnTo>
                  <a:lnTo>
                    <a:pt x="0" y="65"/>
                  </a:lnTo>
                  <a:lnTo>
                    <a:pt x="404" y="65"/>
                  </a:lnTo>
                  <a:lnTo>
                    <a:pt x="404" y="87"/>
                  </a:lnTo>
                  <a:lnTo>
                    <a:pt x="538" y="44"/>
                  </a:lnTo>
                  <a:lnTo>
                    <a:pt x="40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 sz="13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" name="Freeform 6"/>
            <p:cNvSpPr>
              <a:spLocks/>
            </p:cNvSpPr>
            <p:nvPr/>
          </p:nvSpPr>
          <p:spPr bwMode="auto">
            <a:xfrm>
              <a:off x="1232" y="4661"/>
              <a:ext cx="538" cy="87"/>
            </a:xfrm>
            <a:custGeom>
              <a:avLst/>
              <a:gdLst>
                <a:gd name="T0" fmla="*/ 404 w 538"/>
                <a:gd name="T1" fmla="*/ 0 h 87"/>
                <a:gd name="T2" fmla="*/ 404 w 538"/>
                <a:gd name="T3" fmla="*/ 22 h 87"/>
                <a:gd name="T4" fmla="*/ 0 w 538"/>
                <a:gd name="T5" fmla="*/ 22 h 87"/>
                <a:gd name="T6" fmla="*/ 0 w 538"/>
                <a:gd name="T7" fmla="*/ 65 h 87"/>
                <a:gd name="T8" fmla="*/ 404 w 538"/>
                <a:gd name="T9" fmla="*/ 65 h 87"/>
                <a:gd name="T10" fmla="*/ 404 w 538"/>
                <a:gd name="T11" fmla="*/ 87 h 87"/>
                <a:gd name="T12" fmla="*/ 538 w 538"/>
                <a:gd name="T13" fmla="*/ 44 h 87"/>
                <a:gd name="T14" fmla="*/ 404 w 538"/>
                <a:gd name="T15" fmla="*/ 0 h 8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538" h="87">
                  <a:moveTo>
                    <a:pt x="404" y="0"/>
                  </a:moveTo>
                  <a:lnTo>
                    <a:pt x="404" y="22"/>
                  </a:lnTo>
                  <a:lnTo>
                    <a:pt x="0" y="22"/>
                  </a:lnTo>
                  <a:lnTo>
                    <a:pt x="0" y="65"/>
                  </a:lnTo>
                  <a:lnTo>
                    <a:pt x="404" y="65"/>
                  </a:lnTo>
                  <a:lnTo>
                    <a:pt x="404" y="87"/>
                  </a:lnTo>
                  <a:lnTo>
                    <a:pt x="538" y="44"/>
                  </a:lnTo>
                  <a:lnTo>
                    <a:pt x="404" y="0"/>
                  </a:lnTo>
                  <a:close/>
                </a:path>
              </a:pathLst>
            </a:custGeom>
            <a:noFill/>
            <a:ln w="11113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 sz="13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8199" name="Rectangle 7"/>
          <p:cNvSpPr>
            <a:spLocks noChangeArrowheads="1"/>
          </p:cNvSpPr>
          <p:nvPr/>
        </p:nvSpPr>
        <p:spPr bwMode="auto">
          <a:xfrm rot="16200000">
            <a:off x="1876425" y="6023019"/>
            <a:ext cx="110172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/>
            <a:r>
              <a:rPr lang="ru-RU" alt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Появление психики</a:t>
            </a:r>
          </a:p>
        </p:txBody>
      </p:sp>
      <p:grpSp>
        <p:nvGrpSpPr>
          <p:cNvPr id="8200" name="Group 8"/>
          <p:cNvGrpSpPr>
            <a:grpSpLocks/>
          </p:cNvGrpSpPr>
          <p:nvPr/>
        </p:nvGrpSpPr>
        <p:grpSpPr bwMode="auto">
          <a:xfrm>
            <a:off x="2671763" y="6202436"/>
            <a:ext cx="1936750" cy="119062"/>
            <a:chOff x="2174" y="4661"/>
            <a:chExt cx="1312" cy="87"/>
          </a:xfrm>
        </p:grpSpPr>
        <p:sp>
          <p:nvSpPr>
            <p:cNvPr id="4" name="Freeform 9"/>
            <p:cNvSpPr>
              <a:spLocks/>
            </p:cNvSpPr>
            <p:nvPr/>
          </p:nvSpPr>
          <p:spPr bwMode="auto">
            <a:xfrm>
              <a:off x="2174" y="4661"/>
              <a:ext cx="1312" cy="87"/>
            </a:xfrm>
            <a:custGeom>
              <a:avLst/>
              <a:gdLst>
                <a:gd name="T0" fmla="*/ 984 w 1312"/>
                <a:gd name="T1" fmla="*/ 0 h 87"/>
                <a:gd name="T2" fmla="*/ 984 w 1312"/>
                <a:gd name="T3" fmla="*/ 22 h 87"/>
                <a:gd name="T4" fmla="*/ 0 w 1312"/>
                <a:gd name="T5" fmla="*/ 22 h 87"/>
                <a:gd name="T6" fmla="*/ 0 w 1312"/>
                <a:gd name="T7" fmla="*/ 65 h 87"/>
                <a:gd name="T8" fmla="*/ 984 w 1312"/>
                <a:gd name="T9" fmla="*/ 65 h 87"/>
                <a:gd name="T10" fmla="*/ 984 w 1312"/>
                <a:gd name="T11" fmla="*/ 87 h 87"/>
                <a:gd name="T12" fmla="*/ 1312 w 1312"/>
                <a:gd name="T13" fmla="*/ 44 h 87"/>
                <a:gd name="T14" fmla="*/ 984 w 1312"/>
                <a:gd name="T15" fmla="*/ 0 h 8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312" h="87">
                  <a:moveTo>
                    <a:pt x="984" y="0"/>
                  </a:moveTo>
                  <a:lnTo>
                    <a:pt x="984" y="22"/>
                  </a:lnTo>
                  <a:lnTo>
                    <a:pt x="0" y="22"/>
                  </a:lnTo>
                  <a:lnTo>
                    <a:pt x="0" y="65"/>
                  </a:lnTo>
                  <a:lnTo>
                    <a:pt x="984" y="65"/>
                  </a:lnTo>
                  <a:lnTo>
                    <a:pt x="984" y="87"/>
                  </a:lnTo>
                  <a:lnTo>
                    <a:pt x="1312" y="44"/>
                  </a:lnTo>
                  <a:lnTo>
                    <a:pt x="98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 sz="13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" name="Freeform 10"/>
            <p:cNvSpPr>
              <a:spLocks/>
            </p:cNvSpPr>
            <p:nvPr/>
          </p:nvSpPr>
          <p:spPr bwMode="auto">
            <a:xfrm>
              <a:off x="2174" y="4661"/>
              <a:ext cx="1312" cy="87"/>
            </a:xfrm>
            <a:custGeom>
              <a:avLst/>
              <a:gdLst>
                <a:gd name="T0" fmla="*/ 984 w 1312"/>
                <a:gd name="T1" fmla="*/ 0 h 87"/>
                <a:gd name="T2" fmla="*/ 984 w 1312"/>
                <a:gd name="T3" fmla="*/ 22 h 87"/>
                <a:gd name="T4" fmla="*/ 0 w 1312"/>
                <a:gd name="T5" fmla="*/ 22 h 87"/>
                <a:gd name="T6" fmla="*/ 0 w 1312"/>
                <a:gd name="T7" fmla="*/ 65 h 87"/>
                <a:gd name="T8" fmla="*/ 984 w 1312"/>
                <a:gd name="T9" fmla="*/ 65 h 87"/>
                <a:gd name="T10" fmla="*/ 984 w 1312"/>
                <a:gd name="T11" fmla="*/ 87 h 87"/>
                <a:gd name="T12" fmla="*/ 1312 w 1312"/>
                <a:gd name="T13" fmla="*/ 44 h 87"/>
                <a:gd name="T14" fmla="*/ 984 w 1312"/>
                <a:gd name="T15" fmla="*/ 0 h 8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312" h="87">
                  <a:moveTo>
                    <a:pt x="984" y="0"/>
                  </a:moveTo>
                  <a:lnTo>
                    <a:pt x="984" y="22"/>
                  </a:lnTo>
                  <a:lnTo>
                    <a:pt x="0" y="22"/>
                  </a:lnTo>
                  <a:lnTo>
                    <a:pt x="0" y="65"/>
                  </a:lnTo>
                  <a:lnTo>
                    <a:pt x="984" y="65"/>
                  </a:lnTo>
                  <a:lnTo>
                    <a:pt x="984" y="87"/>
                  </a:lnTo>
                  <a:lnTo>
                    <a:pt x="1312" y="44"/>
                  </a:lnTo>
                  <a:lnTo>
                    <a:pt x="984" y="0"/>
                  </a:lnTo>
                  <a:close/>
                </a:path>
              </a:pathLst>
            </a:custGeom>
            <a:noFill/>
            <a:ln w="11113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 sz="13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8203" name="Rectangle 11"/>
          <p:cNvSpPr>
            <a:spLocks noChangeArrowheads="1"/>
          </p:cNvSpPr>
          <p:nvPr/>
        </p:nvSpPr>
        <p:spPr bwMode="auto">
          <a:xfrm rot="16200000">
            <a:off x="4363244" y="6019050"/>
            <a:ext cx="109378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/>
            <a:r>
              <a:rPr lang="ru-RU" altLang="ru-RU" sz="1300">
                <a:latin typeface="Times New Roman" panose="02020603050405020304" pitchFamily="18" charset="0"/>
                <a:cs typeface="Times New Roman" panose="02020603050405020304" pitchFamily="18" charset="0"/>
              </a:rPr>
              <a:t>Появление сознания</a:t>
            </a:r>
          </a:p>
        </p:txBody>
      </p:sp>
      <p:sp>
        <p:nvSpPr>
          <p:cNvPr id="8204" name="Line 12"/>
          <p:cNvSpPr>
            <a:spLocks noChangeShapeType="1"/>
          </p:cNvSpPr>
          <p:nvPr/>
        </p:nvSpPr>
        <p:spPr bwMode="auto">
          <a:xfrm>
            <a:off x="2211388" y="839861"/>
            <a:ext cx="0" cy="5957887"/>
          </a:xfrm>
          <a:prstGeom prst="line">
            <a:avLst/>
          </a:prstGeom>
          <a:noFill/>
          <a:ln w="19050">
            <a:solidFill>
              <a:srgbClr val="00008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sz="13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05" name="Line 13"/>
          <p:cNvSpPr>
            <a:spLocks noChangeShapeType="1"/>
          </p:cNvSpPr>
          <p:nvPr/>
        </p:nvSpPr>
        <p:spPr bwMode="auto">
          <a:xfrm>
            <a:off x="611188" y="830336"/>
            <a:ext cx="0" cy="5957887"/>
          </a:xfrm>
          <a:prstGeom prst="line">
            <a:avLst/>
          </a:prstGeom>
          <a:noFill/>
          <a:ln w="19050">
            <a:solidFill>
              <a:srgbClr val="00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sz="13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06" name="Line 14"/>
          <p:cNvSpPr>
            <a:spLocks noChangeShapeType="1"/>
          </p:cNvSpPr>
          <p:nvPr/>
        </p:nvSpPr>
        <p:spPr bwMode="auto">
          <a:xfrm>
            <a:off x="1411288" y="830336"/>
            <a:ext cx="0" cy="5957887"/>
          </a:xfrm>
          <a:prstGeom prst="line">
            <a:avLst/>
          </a:prstGeom>
          <a:noFill/>
          <a:ln w="12700">
            <a:solidFill>
              <a:srgbClr val="00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sz="13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07" name="Line 15"/>
          <p:cNvSpPr>
            <a:spLocks noChangeShapeType="1"/>
          </p:cNvSpPr>
          <p:nvPr/>
        </p:nvSpPr>
        <p:spPr bwMode="auto">
          <a:xfrm>
            <a:off x="4629150" y="831923"/>
            <a:ext cx="0" cy="5957888"/>
          </a:xfrm>
          <a:prstGeom prst="line">
            <a:avLst/>
          </a:prstGeom>
          <a:noFill/>
          <a:ln w="19050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sz="13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08" name="Line 16"/>
          <p:cNvSpPr>
            <a:spLocks noChangeShapeType="1"/>
          </p:cNvSpPr>
          <p:nvPr/>
        </p:nvSpPr>
        <p:spPr bwMode="auto">
          <a:xfrm>
            <a:off x="3833813" y="830336"/>
            <a:ext cx="0" cy="5957887"/>
          </a:xfrm>
          <a:prstGeom prst="line">
            <a:avLst/>
          </a:prstGeom>
          <a:noFill/>
          <a:ln w="12700">
            <a:solidFill>
              <a:srgbClr val="00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sz="13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09" name="Line 17"/>
          <p:cNvSpPr>
            <a:spLocks noChangeShapeType="1"/>
          </p:cNvSpPr>
          <p:nvPr/>
        </p:nvSpPr>
        <p:spPr bwMode="auto">
          <a:xfrm>
            <a:off x="2963863" y="830336"/>
            <a:ext cx="0" cy="5957887"/>
          </a:xfrm>
          <a:prstGeom prst="line">
            <a:avLst/>
          </a:prstGeom>
          <a:noFill/>
          <a:ln w="12700">
            <a:solidFill>
              <a:srgbClr val="00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sz="13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10" name="Line 18"/>
          <p:cNvSpPr>
            <a:spLocks noChangeShapeType="1"/>
          </p:cNvSpPr>
          <p:nvPr/>
        </p:nvSpPr>
        <p:spPr bwMode="auto">
          <a:xfrm>
            <a:off x="611188" y="4724473"/>
            <a:ext cx="5784850" cy="0"/>
          </a:xfrm>
          <a:prstGeom prst="line">
            <a:avLst/>
          </a:prstGeom>
          <a:noFill/>
          <a:ln w="50800" cmpd="dbl">
            <a:solidFill>
              <a:srgbClr val="000000"/>
            </a:solidFill>
            <a:round/>
            <a:headEnd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sz="13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11" name="Text Box 19"/>
          <p:cNvSpPr txBox="1">
            <a:spLocks noChangeArrowheads="1"/>
          </p:cNvSpPr>
          <p:nvPr/>
        </p:nvSpPr>
        <p:spPr bwMode="auto">
          <a:xfrm>
            <a:off x="6281738" y="4564136"/>
            <a:ext cx="2155825" cy="201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rIns="18000"/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lnSpc>
                <a:spcPct val="95000"/>
              </a:lnSpc>
            </a:pPr>
            <a:r>
              <a:rPr lang="ru-RU" altLang="ru-RU" sz="13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Стадии эволюции</a:t>
            </a:r>
            <a:endParaRPr lang="ru-RU" altLang="ru-RU" sz="1300"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8212" name="Rectangle 20"/>
          <p:cNvSpPr>
            <a:spLocks noChangeArrowheads="1"/>
          </p:cNvSpPr>
          <p:nvPr/>
        </p:nvSpPr>
        <p:spPr bwMode="auto">
          <a:xfrm>
            <a:off x="4635500" y="4934023"/>
            <a:ext cx="1598613" cy="236538"/>
          </a:xfrm>
          <a:prstGeom prst="rect">
            <a:avLst/>
          </a:prstGeom>
          <a:solidFill>
            <a:srgbClr val="CC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lnSpc>
                <a:spcPct val="110000"/>
              </a:lnSpc>
              <a:spcBef>
                <a:spcPts val="300"/>
              </a:spcBef>
            </a:pPr>
            <a:r>
              <a:rPr lang="ru-RU" altLang="ru-RU" sz="13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 и ч н о с т ь</a:t>
            </a:r>
            <a:endParaRPr lang="ru-RU" altLang="ru-RU" sz="13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13" name="Rectangle 21"/>
          <p:cNvSpPr>
            <a:spLocks noChangeArrowheads="1"/>
          </p:cNvSpPr>
          <p:nvPr/>
        </p:nvSpPr>
        <p:spPr bwMode="auto">
          <a:xfrm>
            <a:off x="2217738" y="5167386"/>
            <a:ext cx="4016375" cy="236537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CCFFFF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lnSpc>
                <a:spcPct val="110000"/>
              </a:lnSpc>
              <a:spcBef>
                <a:spcPts val="300"/>
              </a:spcBef>
            </a:pPr>
            <a:r>
              <a:rPr lang="ru-RU" altLang="ru-RU" sz="13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у б ъ е к т</a:t>
            </a:r>
            <a:endParaRPr lang="ru-RU" altLang="ru-RU" sz="13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14" name="Rectangle 22"/>
          <p:cNvSpPr>
            <a:spLocks noChangeArrowheads="1"/>
          </p:cNvSpPr>
          <p:nvPr/>
        </p:nvSpPr>
        <p:spPr bwMode="auto">
          <a:xfrm>
            <a:off x="611188" y="5403923"/>
            <a:ext cx="5618162" cy="23812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CCFFFF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lnSpc>
                <a:spcPct val="110000"/>
              </a:lnSpc>
              <a:spcBef>
                <a:spcPts val="300"/>
              </a:spcBef>
            </a:pPr>
            <a:r>
              <a:rPr lang="ru-RU" altLang="ru-RU" sz="13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 н  д  и  в  и  д</a:t>
            </a:r>
            <a:endParaRPr lang="ru-RU" altLang="ru-RU" sz="13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15" name="Rectangle 23"/>
          <p:cNvSpPr>
            <a:spLocks noChangeArrowheads="1"/>
          </p:cNvSpPr>
          <p:nvPr/>
        </p:nvSpPr>
        <p:spPr bwMode="auto">
          <a:xfrm>
            <a:off x="3841750" y="2216223"/>
            <a:ext cx="2398713" cy="201613"/>
          </a:xfrm>
          <a:prstGeom prst="rect">
            <a:avLst/>
          </a:prstGeom>
          <a:solidFill>
            <a:srgbClr val="FFCC99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ts val="300"/>
              </a:spcBef>
            </a:pPr>
            <a:r>
              <a:rPr lang="ru-RU" altLang="ru-RU" sz="13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 л  о  ж  н  ы  й</a:t>
            </a:r>
            <a:endParaRPr lang="ru-RU" altLang="ru-RU" sz="13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16" name="Rectangle 24" descr="50%"/>
          <p:cNvSpPr>
            <a:spLocks noChangeArrowheads="1"/>
          </p:cNvSpPr>
          <p:nvPr/>
        </p:nvSpPr>
        <p:spPr bwMode="auto">
          <a:xfrm>
            <a:off x="2222500" y="2419423"/>
            <a:ext cx="4017963" cy="201613"/>
          </a:xfrm>
          <a:prstGeom prst="rect">
            <a:avLst/>
          </a:prstGeom>
          <a:pattFill prst="pct50">
            <a:fgClr>
              <a:srgbClr val="FFCC99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ts val="300"/>
              </a:spcBef>
            </a:pPr>
            <a:r>
              <a:rPr lang="ru-RU" altLang="ru-RU" sz="13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  р  о  с  т  о  й</a:t>
            </a:r>
            <a:endParaRPr lang="ru-RU" altLang="ru-RU" sz="13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17" name="Rectangle 25"/>
          <p:cNvSpPr>
            <a:spLocks noChangeArrowheads="1"/>
          </p:cNvSpPr>
          <p:nvPr/>
        </p:nvSpPr>
        <p:spPr bwMode="auto">
          <a:xfrm>
            <a:off x="4641850" y="2648023"/>
            <a:ext cx="1598613" cy="201613"/>
          </a:xfrm>
          <a:prstGeom prst="rect">
            <a:avLst/>
          </a:prstGeom>
          <a:solidFill>
            <a:srgbClr val="CC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ts val="300"/>
              </a:spcBef>
            </a:pPr>
            <a:r>
              <a:rPr lang="ru-RU" altLang="ru-RU" sz="13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Переживание</a:t>
            </a:r>
            <a:endParaRPr lang="ru-RU" altLang="ru-RU" sz="13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18" name="Rectangle 26" descr="70%"/>
          <p:cNvSpPr>
            <a:spLocks noChangeArrowheads="1"/>
          </p:cNvSpPr>
          <p:nvPr/>
        </p:nvSpPr>
        <p:spPr bwMode="auto">
          <a:xfrm>
            <a:off x="3841750" y="2844873"/>
            <a:ext cx="2398713" cy="201613"/>
          </a:xfrm>
          <a:prstGeom prst="rect">
            <a:avLst/>
          </a:prstGeom>
          <a:pattFill prst="pct70">
            <a:fgClr>
              <a:srgbClr val="CCFFCC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ts val="300"/>
              </a:spcBef>
            </a:pPr>
            <a:r>
              <a:rPr lang="ru-RU" altLang="ru-RU" sz="13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 у в с т в о</a:t>
            </a:r>
            <a:endParaRPr lang="ru-RU" altLang="ru-RU" sz="13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19" name="Rectangle 27" descr="50%"/>
          <p:cNvSpPr>
            <a:spLocks noChangeArrowheads="1"/>
          </p:cNvSpPr>
          <p:nvPr/>
        </p:nvSpPr>
        <p:spPr bwMode="auto">
          <a:xfrm>
            <a:off x="2224088" y="3041723"/>
            <a:ext cx="4016375" cy="201613"/>
          </a:xfrm>
          <a:prstGeom prst="rect">
            <a:avLst/>
          </a:prstGeom>
          <a:pattFill prst="pct50">
            <a:fgClr>
              <a:srgbClr val="CCFFCC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ts val="300"/>
              </a:spcBef>
            </a:pPr>
            <a:r>
              <a:rPr lang="ru-RU" altLang="ru-RU" sz="13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  м  о  ц  и  я</a:t>
            </a:r>
            <a:endParaRPr lang="ru-RU" altLang="ru-RU" sz="13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20" name="Rectangle 28" descr="80%"/>
          <p:cNvSpPr>
            <a:spLocks noChangeArrowheads="1"/>
          </p:cNvSpPr>
          <p:nvPr/>
        </p:nvSpPr>
        <p:spPr bwMode="auto">
          <a:xfrm>
            <a:off x="4641850" y="3278261"/>
            <a:ext cx="1598613" cy="201612"/>
          </a:xfrm>
          <a:prstGeom prst="rect">
            <a:avLst/>
          </a:prstGeom>
          <a:pattFill prst="pct80">
            <a:fgClr>
              <a:srgbClr val="CCFFFF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ts val="300"/>
              </a:spcBef>
            </a:pPr>
            <a:r>
              <a:rPr lang="ru-RU" altLang="ru-RU" sz="13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о з н а н и е</a:t>
            </a:r>
            <a:endParaRPr lang="ru-RU" altLang="ru-RU" sz="13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21" name="Rectangle 29" descr="70%"/>
          <p:cNvSpPr>
            <a:spLocks noChangeArrowheads="1"/>
          </p:cNvSpPr>
          <p:nvPr/>
        </p:nvSpPr>
        <p:spPr bwMode="auto">
          <a:xfrm>
            <a:off x="3841750" y="3471936"/>
            <a:ext cx="2398713" cy="201612"/>
          </a:xfrm>
          <a:prstGeom prst="rect">
            <a:avLst/>
          </a:prstGeom>
          <a:pattFill prst="pct70">
            <a:fgClr>
              <a:srgbClr val="CCFFFF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ts val="300"/>
              </a:spcBef>
            </a:pPr>
            <a:r>
              <a:rPr lang="ru-RU" altLang="ru-RU" sz="13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 ы ш л е н и е</a:t>
            </a:r>
            <a:endParaRPr lang="ru-RU" altLang="ru-RU" sz="13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22" name="Rectangle 30" descr="50%"/>
          <p:cNvSpPr>
            <a:spLocks noChangeArrowheads="1"/>
          </p:cNvSpPr>
          <p:nvPr/>
        </p:nvSpPr>
        <p:spPr bwMode="auto">
          <a:xfrm>
            <a:off x="2976563" y="3670373"/>
            <a:ext cx="3263900" cy="201613"/>
          </a:xfrm>
          <a:prstGeom prst="rect">
            <a:avLst/>
          </a:prstGeom>
          <a:pattFill prst="pct50">
            <a:fgClr>
              <a:srgbClr val="CCFFFF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ts val="300"/>
              </a:spcBef>
            </a:pPr>
            <a:r>
              <a:rPr lang="ru-RU" altLang="ru-RU" sz="13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о с п р и я т и е</a:t>
            </a:r>
            <a:endParaRPr lang="ru-RU" altLang="ru-RU" sz="13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23" name="Rectangle 31" descr="30%"/>
          <p:cNvSpPr>
            <a:spLocks noChangeArrowheads="1"/>
          </p:cNvSpPr>
          <p:nvPr/>
        </p:nvSpPr>
        <p:spPr bwMode="auto">
          <a:xfrm>
            <a:off x="2211388" y="3871986"/>
            <a:ext cx="4029075" cy="201612"/>
          </a:xfrm>
          <a:prstGeom prst="rect">
            <a:avLst/>
          </a:prstGeom>
          <a:pattFill prst="pct30">
            <a:fgClr>
              <a:srgbClr val="CCFFFF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ts val="300"/>
              </a:spcBef>
            </a:pPr>
            <a:r>
              <a:rPr lang="ru-RU" altLang="ru-RU" sz="13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 щ  у  щ  е  н  и  е</a:t>
            </a:r>
            <a:endParaRPr lang="ru-RU" altLang="ru-RU" sz="13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24" name="Rectangle 32"/>
          <p:cNvSpPr>
            <a:spLocks noChangeArrowheads="1"/>
          </p:cNvSpPr>
          <p:nvPr/>
        </p:nvSpPr>
        <p:spPr bwMode="auto">
          <a:xfrm>
            <a:off x="1414463" y="4132336"/>
            <a:ext cx="4829175" cy="201612"/>
          </a:xfrm>
          <a:prstGeom prst="rect">
            <a:avLst/>
          </a:prstGeom>
          <a:solidFill>
            <a:srgbClr val="FFFF99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ts val="300"/>
              </a:spcBef>
            </a:pPr>
            <a:r>
              <a:rPr lang="ru-RU" altLang="ru-RU" sz="13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 у в с т в и т е л ь н о с т ь</a:t>
            </a:r>
            <a:endParaRPr lang="ru-RU" altLang="ru-RU" sz="13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25" name="Rectangle 33" descr="50%"/>
          <p:cNvSpPr>
            <a:spLocks noChangeArrowheads="1"/>
          </p:cNvSpPr>
          <p:nvPr/>
        </p:nvSpPr>
        <p:spPr bwMode="auto">
          <a:xfrm>
            <a:off x="617538" y="4329186"/>
            <a:ext cx="5622925" cy="201612"/>
          </a:xfrm>
          <a:prstGeom prst="rect">
            <a:avLst/>
          </a:prstGeom>
          <a:pattFill prst="pct50">
            <a:fgClr>
              <a:srgbClr val="FFFF99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ts val="300"/>
              </a:spcBef>
            </a:pPr>
            <a:r>
              <a:rPr lang="ru-RU" altLang="ru-RU" sz="13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  а  з  д  р  а  ж  и  м  о  с  т  ь</a:t>
            </a:r>
            <a:endParaRPr lang="ru-RU" altLang="ru-RU" sz="13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26" name="Rectangle 34" descr="80%"/>
          <p:cNvSpPr>
            <a:spLocks noChangeArrowheads="1"/>
          </p:cNvSpPr>
          <p:nvPr/>
        </p:nvSpPr>
        <p:spPr bwMode="auto">
          <a:xfrm>
            <a:off x="6791086" y="4127573"/>
            <a:ext cx="1917700" cy="403225"/>
          </a:xfrm>
          <a:prstGeom prst="rect">
            <a:avLst/>
          </a:prstGeom>
          <a:pattFill prst="pct80">
            <a:fgClr>
              <a:srgbClr val="FFFF99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lnSpc>
                <a:spcPct val="140000"/>
              </a:lnSpc>
            </a:pPr>
            <a:r>
              <a:rPr lang="ru-RU" altLang="ru-RU" sz="13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Физиологические</a:t>
            </a:r>
          </a:p>
        </p:txBody>
      </p:sp>
      <p:sp>
        <p:nvSpPr>
          <p:cNvPr id="8227" name="Rectangle 35"/>
          <p:cNvSpPr>
            <a:spLocks noChangeArrowheads="1"/>
          </p:cNvSpPr>
          <p:nvPr/>
        </p:nvSpPr>
        <p:spPr bwMode="auto">
          <a:xfrm rot="16200000">
            <a:off x="5390911" y="3133798"/>
            <a:ext cx="2317750" cy="482600"/>
          </a:xfrm>
          <a:prstGeom prst="rect">
            <a:avLst/>
          </a:prstGeom>
          <a:solidFill>
            <a:srgbClr val="FFCCFF">
              <a:alpha val="50000"/>
            </a:srgb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lnSpc>
                <a:spcPct val="180000"/>
              </a:lnSpc>
              <a:spcBef>
                <a:spcPts val="400"/>
              </a:spcBef>
            </a:pPr>
            <a:r>
              <a:rPr lang="ru-RU" altLang="ru-RU" sz="13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 о р м ы   о т р а ж е н и я</a:t>
            </a:r>
            <a:endParaRPr lang="ru-RU" altLang="ru-RU" sz="13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28" name="Rectangle 36"/>
          <p:cNvSpPr>
            <a:spLocks noChangeArrowheads="1"/>
          </p:cNvSpPr>
          <p:nvPr/>
        </p:nvSpPr>
        <p:spPr bwMode="auto">
          <a:xfrm>
            <a:off x="7113348" y="2214636"/>
            <a:ext cx="1590675" cy="409575"/>
          </a:xfrm>
          <a:prstGeom prst="rect">
            <a:avLst/>
          </a:prstGeom>
          <a:solidFill>
            <a:srgbClr val="FFCC99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/>
            <a:r>
              <a:rPr lang="ru-RU" altLang="ru-RU" sz="13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Волевые</a:t>
            </a:r>
            <a:endParaRPr lang="ru-RU" altLang="ru-RU" sz="1300"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8229" name="Rectangle 37"/>
          <p:cNvSpPr>
            <a:spLocks noChangeArrowheads="1"/>
          </p:cNvSpPr>
          <p:nvPr/>
        </p:nvSpPr>
        <p:spPr bwMode="auto">
          <a:xfrm>
            <a:off x="7113348" y="2652786"/>
            <a:ext cx="1590675" cy="604837"/>
          </a:xfrm>
          <a:prstGeom prst="rect">
            <a:avLst/>
          </a:prstGeom>
          <a:solidFill>
            <a:srgbClr val="CC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/>
            <a:r>
              <a:rPr lang="ru-RU" altLang="ru-RU" sz="13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Эмоциональные</a:t>
            </a:r>
            <a:endParaRPr lang="ru-RU" altLang="ru-RU" sz="13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30" name="Rectangle 38"/>
          <p:cNvSpPr>
            <a:spLocks noChangeArrowheads="1"/>
          </p:cNvSpPr>
          <p:nvPr/>
        </p:nvSpPr>
        <p:spPr bwMode="auto">
          <a:xfrm>
            <a:off x="7113348" y="3297311"/>
            <a:ext cx="1590675" cy="806450"/>
          </a:xfrm>
          <a:prstGeom prst="rect">
            <a:avLst/>
          </a:prstGeom>
          <a:solidFill>
            <a:srgbClr val="CC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/>
            <a:r>
              <a:rPr lang="ru-RU" altLang="ru-RU" sz="13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Познавательные</a:t>
            </a:r>
            <a:endParaRPr lang="ru-RU" altLang="ru-RU" sz="1300"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8231" name="Rectangle 39"/>
          <p:cNvSpPr>
            <a:spLocks noChangeArrowheads="1"/>
          </p:cNvSpPr>
          <p:nvPr/>
        </p:nvSpPr>
        <p:spPr bwMode="auto">
          <a:xfrm rot="16200000">
            <a:off x="6010036" y="2998861"/>
            <a:ext cx="1885950" cy="3238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lnSpc>
                <a:spcPct val="140000"/>
              </a:lnSpc>
            </a:pPr>
            <a:r>
              <a:rPr lang="ru-RU" altLang="ru-RU" sz="13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Психические процессы</a:t>
            </a:r>
            <a:endParaRPr lang="ru-RU" altLang="ru-RU" sz="13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32" name="Rectangle 40"/>
          <p:cNvSpPr>
            <a:spLocks noChangeArrowheads="1"/>
          </p:cNvSpPr>
          <p:nvPr/>
        </p:nvSpPr>
        <p:spPr bwMode="auto">
          <a:xfrm>
            <a:off x="1420813" y="1757436"/>
            <a:ext cx="4822825" cy="201612"/>
          </a:xfrm>
          <a:prstGeom prst="rect">
            <a:avLst/>
          </a:prstGeom>
          <a:solidFill>
            <a:srgbClr val="FFFF99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ts val="300"/>
              </a:spcBef>
            </a:pPr>
            <a:r>
              <a:rPr lang="ru-RU" altLang="ru-RU" sz="13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с л о в н ы й   р е ф л е к с   ( н а в ы к )</a:t>
            </a:r>
            <a:endParaRPr lang="ru-RU" altLang="ru-RU" sz="13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33" name="Rectangle 41" descr="30%"/>
          <p:cNvSpPr>
            <a:spLocks noChangeArrowheads="1"/>
          </p:cNvSpPr>
          <p:nvPr/>
        </p:nvSpPr>
        <p:spPr bwMode="auto">
          <a:xfrm>
            <a:off x="623888" y="1959048"/>
            <a:ext cx="5622925" cy="201613"/>
          </a:xfrm>
          <a:prstGeom prst="rect">
            <a:avLst/>
          </a:prstGeom>
          <a:pattFill prst="pct30">
            <a:fgClr>
              <a:srgbClr val="FFFF99"/>
            </a:fgClr>
            <a:bgClr>
              <a:schemeClr val="bg1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ts val="300"/>
              </a:spcBef>
            </a:pPr>
            <a:r>
              <a:rPr lang="ru-RU" altLang="ru-RU" sz="13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 е з у с л о в н ы й   р е ф л е к с   ( и н с т и н к т )</a:t>
            </a:r>
            <a:endParaRPr lang="ru-RU" altLang="ru-RU" sz="13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34" name="Rectangle 42"/>
          <p:cNvSpPr>
            <a:spLocks noChangeArrowheads="1"/>
          </p:cNvSpPr>
          <p:nvPr/>
        </p:nvSpPr>
        <p:spPr bwMode="auto">
          <a:xfrm>
            <a:off x="4641850" y="884311"/>
            <a:ext cx="1606550" cy="201612"/>
          </a:xfrm>
          <a:prstGeom prst="rect">
            <a:avLst/>
          </a:prstGeom>
          <a:solidFill>
            <a:srgbClr val="66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ts val="300"/>
              </a:spcBef>
            </a:pPr>
            <a:r>
              <a:rPr lang="ru-RU" altLang="ru-RU" sz="13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Сознательная</a:t>
            </a:r>
            <a:endParaRPr lang="ru-RU" altLang="ru-RU" sz="1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35" name="Rectangle 43" descr="70%"/>
          <p:cNvSpPr>
            <a:spLocks noChangeArrowheads="1"/>
          </p:cNvSpPr>
          <p:nvPr/>
        </p:nvSpPr>
        <p:spPr bwMode="auto">
          <a:xfrm>
            <a:off x="3838575" y="1122436"/>
            <a:ext cx="2413000" cy="201612"/>
          </a:xfrm>
          <a:prstGeom prst="rect">
            <a:avLst/>
          </a:prstGeom>
          <a:pattFill prst="pct70">
            <a:fgClr>
              <a:srgbClr val="CCFFFF"/>
            </a:fgClr>
            <a:bgClr>
              <a:schemeClr val="bg1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ts val="300"/>
              </a:spcBef>
            </a:pPr>
            <a:r>
              <a:rPr lang="ru-RU" altLang="ru-RU" sz="13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Интеллектуальная</a:t>
            </a:r>
            <a:endParaRPr lang="ru-RU" altLang="ru-RU" sz="13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36" name="Rectangle 44" descr="30%"/>
          <p:cNvSpPr>
            <a:spLocks noChangeArrowheads="1"/>
          </p:cNvSpPr>
          <p:nvPr/>
        </p:nvSpPr>
        <p:spPr bwMode="auto">
          <a:xfrm>
            <a:off x="2217738" y="1522486"/>
            <a:ext cx="4030662" cy="201612"/>
          </a:xfrm>
          <a:prstGeom prst="rect">
            <a:avLst/>
          </a:prstGeom>
          <a:pattFill prst="pct30">
            <a:fgClr>
              <a:srgbClr val="CCFFFF"/>
            </a:fgClr>
            <a:bgClr>
              <a:schemeClr val="bg1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ts val="300"/>
              </a:spcBef>
            </a:pPr>
            <a:r>
              <a:rPr lang="ru-RU" altLang="ru-RU" sz="13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е н с о – м о т о р н а я</a:t>
            </a:r>
            <a:endParaRPr lang="ru-RU" altLang="ru-RU" sz="13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37" name="Rectangle 45" descr="50%"/>
          <p:cNvSpPr>
            <a:spLocks noChangeArrowheads="1"/>
          </p:cNvSpPr>
          <p:nvPr/>
        </p:nvSpPr>
        <p:spPr bwMode="auto">
          <a:xfrm>
            <a:off x="2967038" y="1324048"/>
            <a:ext cx="3281362" cy="201613"/>
          </a:xfrm>
          <a:prstGeom prst="rect">
            <a:avLst/>
          </a:prstGeom>
          <a:pattFill prst="pct50">
            <a:fgClr>
              <a:srgbClr val="CCFFFF"/>
            </a:fgClr>
            <a:bgClr>
              <a:schemeClr val="bg1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ts val="300"/>
              </a:spcBef>
            </a:pPr>
            <a:r>
              <a:rPr lang="ru-RU" altLang="ru-RU" sz="13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Предметно-манипулятивная</a:t>
            </a:r>
            <a:endParaRPr lang="ru-RU" altLang="ru-RU" sz="13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38" name="Rectangle 46"/>
          <p:cNvSpPr>
            <a:spLocks noChangeArrowheads="1"/>
          </p:cNvSpPr>
          <p:nvPr/>
        </p:nvSpPr>
        <p:spPr bwMode="auto">
          <a:xfrm rot="16200000">
            <a:off x="5921929" y="1278805"/>
            <a:ext cx="1266825" cy="474662"/>
          </a:xfrm>
          <a:prstGeom prst="rect">
            <a:avLst/>
          </a:prstGeom>
          <a:solidFill>
            <a:srgbClr val="FFCCCC">
              <a:alpha val="50196"/>
            </a:srgb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lnSpc>
                <a:spcPct val="110000"/>
              </a:lnSpc>
              <a:spcBef>
                <a:spcPts val="400"/>
              </a:spcBef>
            </a:pPr>
            <a:r>
              <a:rPr lang="ru-RU" altLang="ru-RU" sz="13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Формы </a:t>
            </a:r>
          </a:p>
          <a:p>
            <a:pPr algn="ctr" eaLnBrk="1" hangingPunct="1">
              <a:lnSpc>
                <a:spcPct val="90000"/>
              </a:lnSpc>
              <a:spcBef>
                <a:spcPts val="400"/>
              </a:spcBef>
            </a:pPr>
            <a:r>
              <a:rPr lang="ru-RU" altLang="ru-RU" sz="13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поведения</a:t>
            </a:r>
            <a:endParaRPr lang="ru-RU" altLang="ru-RU" sz="13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39" name="Rectangle 47" descr="80%"/>
          <p:cNvSpPr>
            <a:spLocks noChangeArrowheads="1"/>
          </p:cNvSpPr>
          <p:nvPr/>
        </p:nvSpPr>
        <p:spPr bwMode="auto">
          <a:xfrm>
            <a:off x="6794261" y="1738386"/>
            <a:ext cx="1917700" cy="414337"/>
          </a:xfrm>
          <a:prstGeom prst="rect">
            <a:avLst/>
          </a:prstGeom>
          <a:pattFill prst="pct80">
            <a:fgClr>
              <a:srgbClr val="FFFF99"/>
            </a:fgClr>
            <a:bgClr>
              <a:schemeClr val="bg1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lnSpc>
                <a:spcPct val="140000"/>
              </a:lnSpc>
            </a:pPr>
            <a:r>
              <a:rPr lang="ru-RU" altLang="ru-RU" sz="13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Физиологические</a:t>
            </a:r>
          </a:p>
        </p:txBody>
      </p:sp>
      <p:sp>
        <p:nvSpPr>
          <p:cNvPr id="8240" name="Rectangle 48"/>
          <p:cNvSpPr>
            <a:spLocks noChangeArrowheads="1"/>
          </p:cNvSpPr>
          <p:nvPr/>
        </p:nvSpPr>
        <p:spPr bwMode="auto">
          <a:xfrm>
            <a:off x="6794261" y="1131961"/>
            <a:ext cx="1917700" cy="561975"/>
          </a:xfrm>
          <a:prstGeom prst="rect">
            <a:avLst/>
          </a:prstGeom>
          <a:solidFill>
            <a:srgbClr val="CC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lnSpc>
                <a:spcPct val="200000"/>
              </a:lnSpc>
            </a:pPr>
            <a:r>
              <a:rPr lang="ru-RU" altLang="ru-RU" sz="13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Психические</a:t>
            </a:r>
          </a:p>
        </p:txBody>
      </p:sp>
      <p:sp>
        <p:nvSpPr>
          <p:cNvPr id="8241" name="Rectangle 49"/>
          <p:cNvSpPr>
            <a:spLocks noChangeArrowheads="1"/>
          </p:cNvSpPr>
          <p:nvPr/>
        </p:nvSpPr>
        <p:spPr bwMode="auto">
          <a:xfrm>
            <a:off x="6794261" y="881136"/>
            <a:ext cx="1917700" cy="201612"/>
          </a:xfrm>
          <a:prstGeom prst="rect">
            <a:avLst/>
          </a:prstGeom>
          <a:solidFill>
            <a:srgbClr val="66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ts val="300"/>
              </a:spcBef>
            </a:pPr>
            <a:r>
              <a:rPr lang="ru-RU" altLang="ru-RU" sz="13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Социальные</a:t>
            </a:r>
            <a:endParaRPr lang="ru-RU" altLang="ru-RU" sz="1300"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701678" y="208534"/>
            <a:ext cx="8064896" cy="6417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85000"/>
              </a:lnSpc>
            </a:pPr>
            <a:r>
              <a:rPr lang="ru-RU" sz="1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Корниенко А.Ф. </a:t>
            </a:r>
            <a:r>
              <a:rPr lang="ru-RU" sz="14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14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Системно-уровневая   классификация   психических   процессов   // Гуманитарные</a:t>
            </a:r>
          </a:p>
          <a:p>
            <a:pPr algn="just">
              <a:lnSpc>
                <a:spcPct val="85000"/>
              </a:lnSpc>
            </a:pPr>
            <a:r>
              <a:rPr lang="ru-RU" sz="14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основания </a:t>
            </a:r>
            <a:r>
              <a:rPr lang="ru-RU" sz="1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социального прогресса: Россия и современность: сборник статей Международной </a:t>
            </a:r>
            <a:r>
              <a:rPr lang="ru-RU" sz="14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научно-</a:t>
            </a:r>
          </a:p>
          <a:p>
            <a:pPr algn="just">
              <a:lnSpc>
                <a:spcPct val="85000"/>
              </a:lnSpc>
            </a:pPr>
            <a:r>
              <a:rPr lang="ru-RU" sz="14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практической </a:t>
            </a:r>
            <a:r>
              <a:rPr lang="ru-RU" sz="1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конференции. В 8 частях. Часть </a:t>
            </a:r>
            <a:r>
              <a:rPr lang="ru-RU" sz="14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1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М.: ФГБОУ ВО «МГУДТ», 2016. – С. 133-141.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8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6" dur="500"/>
                                        <p:tgtEl>
                                          <p:spTgt spid="8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6" dur="500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6" dur="5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6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6" dur="500"/>
                                        <p:tgtEl>
                                          <p:spTgt spid="8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7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6" dur="500"/>
                                        <p:tgtEl>
                                          <p:spTgt spid="8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7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2" dur="500"/>
                                        <p:tgtEl>
                                          <p:spTgt spid="8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1000"/>
                                        <p:tgtEl>
                                          <p:spTgt spid="8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1000"/>
                                        <p:tgtEl>
                                          <p:spTgt spid="8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1000"/>
                                        <p:tgtEl>
                                          <p:spTgt spid="8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10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82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82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8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10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82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82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8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1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8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8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8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11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82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82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8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 nodeType="afterGroup">
                            <p:stCondLst>
                              <p:cond delay="135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1000"/>
                                        <p:tgtEl>
                                          <p:spTgt spid="8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9" dur="1000"/>
                                        <p:tgtEl>
                                          <p:spTgt spid="8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 nodeType="afterGroup">
                            <p:stCondLst>
                              <p:cond delay="14500"/>
                            </p:stCondLst>
                            <p:childTnLst>
                              <p:par>
                                <p:cTn id="1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3" dur="1000"/>
                                        <p:tgtEl>
                                          <p:spTgt spid="8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6" dur="1000"/>
                                        <p:tgtEl>
                                          <p:spTgt spid="8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 nodeType="afterGroup">
                            <p:stCondLst>
                              <p:cond delay="15500"/>
                            </p:stCondLst>
                            <p:childTnLst>
                              <p:par>
                                <p:cTn id="13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82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82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8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 nodeType="afterGroup">
                            <p:stCondLst>
                              <p:cond delay="16500"/>
                            </p:stCondLst>
                            <p:childTnLst>
                              <p:par>
                                <p:cTn id="14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82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82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1000"/>
                                        <p:tgtEl>
                                          <p:spTgt spid="8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82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82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1000"/>
                                        <p:tgtEl>
                                          <p:spTgt spid="8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8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8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8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 nodeType="afterGroup">
                            <p:stCondLst>
                              <p:cond delay="17500"/>
                            </p:stCondLst>
                            <p:childTnLst>
                              <p:par>
                                <p:cTn id="16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82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82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1000"/>
                                        <p:tgtEl>
                                          <p:spTgt spid="8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 nodeType="afterGroup">
                            <p:stCondLst>
                              <p:cond delay="18500"/>
                            </p:stCondLst>
                            <p:childTnLst>
                              <p:par>
                                <p:cTn id="1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8" dur="1000"/>
                                        <p:tgtEl>
                                          <p:spTgt spid="8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1" dur="1000"/>
                                        <p:tgtEl>
                                          <p:spTgt spid="8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4" dur="1000"/>
                                        <p:tgtEl>
                                          <p:spTgt spid="8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7" dur="1000"/>
                                        <p:tgtEl>
                                          <p:spTgt spid="8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 nodeType="afterGroup">
                            <p:stCondLst>
                              <p:cond delay="19500"/>
                            </p:stCondLst>
                            <p:childTnLst>
                              <p:par>
                                <p:cTn id="1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1" dur="1000"/>
                                        <p:tgtEl>
                                          <p:spTgt spid="8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4" dur="1000"/>
                                        <p:tgtEl>
                                          <p:spTgt spid="8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 nodeType="afterGroup">
                            <p:stCondLst>
                              <p:cond delay="20500"/>
                            </p:stCondLst>
                            <p:childTnLst>
                              <p:par>
                                <p:cTn id="1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8" dur="1000"/>
                                        <p:tgtEl>
                                          <p:spTgt spid="8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1" dur="1000"/>
                                        <p:tgtEl>
                                          <p:spTgt spid="8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4" dur="1000"/>
                                        <p:tgtEl>
                                          <p:spTgt spid="8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7" dur="1000"/>
                                        <p:tgtEl>
                                          <p:spTgt spid="8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 nodeType="afterGroup">
                            <p:stCondLst>
                              <p:cond delay="21500"/>
                            </p:stCondLst>
                            <p:childTnLst>
                              <p:par>
                                <p:cTn id="19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1" dur="1000"/>
                                        <p:tgtEl>
                                          <p:spTgt spid="8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4" dur="1000"/>
                                        <p:tgtEl>
                                          <p:spTgt spid="8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7" dur="1000"/>
                                        <p:tgtEl>
                                          <p:spTgt spid="8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0" dur="1000"/>
                                        <p:tgtEl>
                                          <p:spTgt spid="8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1" fill="hold">
                            <p:stCondLst>
                              <p:cond delay="22500"/>
                            </p:stCondLst>
                            <p:childTnLst>
                              <p:par>
                                <p:cTn id="212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6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4" grpId="1"/>
      <p:bldP spid="8195" grpId="0"/>
      <p:bldP spid="8199" grpId="0"/>
      <p:bldP spid="8203" grpId="0"/>
      <p:bldP spid="8204" grpId="0" animBg="1"/>
      <p:bldP spid="8205" grpId="0" animBg="1"/>
      <p:bldP spid="8206" grpId="0" animBg="1"/>
      <p:bldP spid="8207" grpId="0" animBg="1"/>
      <p:bldP spid="8208" grpId="0" animBg="1"/>
      <p:bldP spid="8209" grpId="0" animBg="1"/>
      <p:bldP spid="8210" grpId="0" animBg="1"/>
      <p:bldP spid="8211" grpId="0"/>
      <p:bldP spid="8212" grpId="0" animBg="1"/>
      <p:bldP spid="8213" grpId="0" animBg="1"/>
      <p:bldP spid="8214" grpId="0" animBg="1"/>
      <p:bldP spid="8215" grpId="0" animBg="1"/>
      <p:bldP spid="8216" grpId="0" animBg="1"/>
      <p:bldP spid="8217" grpId="0" animBg="1"/>
      <p:bldP spid="8218" grpId="0" animBg="1"/>
      <p:bldP spid="8219" grpId="0" animBg="1"/>
      <p:bldP spid="8220" grpId="0" animBg="1"/>
      <p:bldP spid="8221" grpId="0" animBg="1"/>
      <p:bldP spid="8222" grpId="0" animBg="1"/>
      <p:bldP spid="8223" grpId="0" animBg="1"/>
      <p:bldP spid="8224" grpId="0" animBg="1"/>
      <p:bldP spid="8225" grpId="0" animBg="1"/>
      <p:bldP spid="8226" grpId="0" animBg="1"/>
      <p:bldP spid="8227" grpId="0" animBg="1"/>
      <p:bldP spid="8228" grpId="0" animBg="1"/>
      <p:bldP spid="8229" grpId="0" animBg="1"/>
      <p:bldP spid="8230" grpId="0" animBg="1"/>
      <p:bldP spid="8231" grpId="0" animBg="1"/>
      <p:bldP spid="8232" grpId="0" animBg="1"/>
      <p:bldP spid="8233" grpId="0" animBg="1"/>
      <p:bldP spid="8234" grpId="0" animBg="1"/>
      <p:bldP spid="8235" grpId="0" animBg="1"/>
      <p:bldP spid="8236" grpId="0" animBg="1"/>
      <p:bldP spid="8237" grpId="0" animBg="1"/>
      <p:bldP spid="8238" grpId="0" animBg="1"/>
      <p:bldP spid="8239" grpId="0" animBg="1"/>
      <p:bldP spid="8240" grpId="0" animBg="1"/>
      <p:bldP spid="8241" grpId="0" animBg="1"/>
    </p:bld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4358</TotalTime>
  <Words>729</Words>
  <Application>Microsoft Office PowerPoint</Application>
  <PresentationFormat>Экран (4:3)</PresentationFormat>
  <Paragraphs>175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4" baseType="lpstr">
      <vt:lpstr>Century Gothic</vt:lpstr>
      <vt:lpstr>Arial</vt:lpstr>
      <vt:lpstr>Calibri</vt:lpstr>
      <vt:lpstr>Times New Roman</vt:lpstr>
      <vt:lpstr>Century Schoolbook</vt:lpstr>
      <vt:lpstr>Bookman Old Style</vt:lpstr>
      <vt:lpstr>Arial Narrow</vt:lpstr>
      <vt:lpstr>Оформление по умолчанию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Динамика эволюционного развития психических процессов и форм поведения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Kornienko</dc:creator>
  <cp:lastModifiedBy>Александр</cp:lastModifiedBy>
  <cp:revision>86</cp:revision>
  <dcterms:created xsi:type="dcterms:W3CDTF">2010-11-29T00:23:38Z</dcterms:created>
  <dcterms:modified xsi:type="dcterms:W3CDTF">2017-12-26T13:09:30Z</dcterms:modified>
</cp:coreProperties>
</file>